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</p:sldIdLst>
  <p:sldSz cx="15557500" cy="8763000"/>
  <p:notesSz cx="15557500" cy="8763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372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42113" cy="439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8812213" y="0"/>
            <a:ext cx="6742112" cy="439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38266-64A3-45D3-8B83-F8EFAFC96AB6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153025" y="1095375"/>
            <a:ext cx="5251450" cy="2957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555750" y="4217988"/>
            <a:ext cx="12446000" cy="3449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323263"/>
            <a:ext cx="6742113" cy="439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8812213" y="8323263"/>
            <a:ext cx="6742112" cy="439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89362-0277-43DF-A495-C836C7A75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01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8589" y="273861"/>
            <a:ext cx="5780405" cy="713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33625" y="4907280"/>
            <a:ext cx="10890250" cy="2190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77DDB-8606-480D-AFF3-997ACF1038EB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1AE63-65CA-40C5-B5FE-91CE3E113952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7875" y="2015490"/>
            <a:ext cx="6767512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12112" y="2015490"/>
            <a:ext cx="6767512" cy="5783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EF493-7E2E-4E1F-9E79-F98DD54E7227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87441-E567-4B0A-A2CE-BF68042D3C0E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D524-7CDB-422C-A7EF-E9FE6C200359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024393"/>
            <a:ext cx="15557500" cy="20955"/>
          </a:xfrm>
          <a:custGeom>
            <a:avLst/>
            <a:gdLst/>
            <a:ahLst/>
            <a:cxnLst/>
            <a:rect l="l" t="t" r="r" b="b"/>
            <a:pathLst>
              <a:path w="15557500" h="20954">
                <a:moveTo>
                  <a:pt x="15557498" y="20470"/>
                </a:moveTo>
                <a:lnTo>
                  <a:pt x="0" y="20470"/>
                </a:lnTo>
                <a:lnTo>
                  <a:pt x="0" y="0"/>
                </a:lnTo>
                <a:lnTo>
                  <a:pt x="15557498" y="0"/>
                </a:lnTo>
                <a:lnTo>
                  <a:pt x="15557498" y="20470"/>
                </a:lnTo>
                <a:close/>
              </a:path>
            </a:pathLst>
          </a:custGeom>
          <a:solidFill>
            <a:srgbClr val="E4E1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8589" y="273885"/>
            <a:ext cx="12459335" cy="71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7056" y="2195505"/>
            <a:ext cx="7625715" cy="1826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957511" y="8207389"/>
            <a:ext cx="4284980" cy="371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04182D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100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spc="-155" dirty="0"/>
              <a:t>STATISTICS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7875" y="8149590"/>
            <a:ext cx="3578225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AC283-8BD9-46D0-BCD5-674BA79D83FF}" type="datetime1">
              <a:rPr lang="en-US" altLang="ko-KR" smtClean="0"/>
              <a:t>12/28/2024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01400" y="8149590"/>
            <a:ext cx="3578225" cy="43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%40pixeldan" TargetMode="Externa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%40timmossholder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%40rodriguezedm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938" y="2157161"/>
            <a:ext cx="5308600" cy="233489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51460" marR="181610" algn="ctr">
              <a:lnSpc>
                <a:spcPts val="6770"/>
              </a:lnSpc>
              <a:spcBef>
                <a:spcPts val="1130"/>
              </a:spcBef>
            </a:pPr>
            <a:r>
              <a:rPr sz="6450" spc="-390" dirty="0"/>
              <a:t>What</a:t>
            </a:r>
            <a:r>
              <a:rPr sz="6450" spc="-330" dirty="0"/>
              <a:t> </a:t>
            </a:r>
            <a:r>
              <a:rPr sz="6450" spc="-250" dirty="0"/>
              <a:t>are</a:t>
            </a:r>
            <a:r>
              <a:rPr sz="6450" spc="-315" dirty="0"/>
              <a:t> </a:t>
            </a:r>
            <a:r>
              <a:rPr sz="6450" spc="-375" dirty="0"/>
              <a:t>the </a:t>
            </a:r>
            <a:r>
              <a:rPr sz="6450" spc="-265" dirty="0"/>
              <a:t>chances?</a:t>
            </a:r>
            <a:endParaRPr sz="6450"/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FD5237A-CE10-FB01-A14A-CC6AB54185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878776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9" dirty="0"/>
              <a:t>Probabilities</a:t>
            </a:r>
            <a:r>
              <a:rPr spc="-140" dirty="0"/>
              <a:t> </a:t>
            </a:r>
            <a:r>
              <a:rPr spc="-215" dirty="0"/>
              <a:t>for</a:t>
            </a:r>
            <a:r>
              <a:rPr spc="-140" dirty="0"/>
              <a:t> all </a:t>
            </a:r>
            <a:r>
              <a:rPr spc="-204" dirty="0"/>
              <a:t>product</a:t>
            </a:r>
            <a:r>
              <a:rPr spc="-140" dirty="0"/>
              <a:t> </a:t>
            </a:r>
            <a:r>
              <a:rPr spc="-50" dirty="0"/>
              <a:t>types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1289" y="1166812"/>
          <a:ext cx="6776084" cy="474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Product</a:t>
                      </a:r>
                      <a:r>
                        <a:rPr sz="2550" b="1" spc="-13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Type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Order</a:t>
                      </a:r>
                      <a:r>
                        <a:rPr sz="2550" b="1" spc="-18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Count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Probability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Basket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551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3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31.18%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Art</a:t>
                      </a:r>
                      <a:r>
                        <a:rPr sz="2550" spc="-9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&amp;</a:t>
                      </a:r>
                      <a:r>
                        <a:rPr sz="2550" spc="-8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spc="7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Sculpture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337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19.07%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Jewelry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210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3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11.88%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Kitchen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9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161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9.11%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3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Home</a:t>
                      </a:r>
                      <a:r>
                        <a:rPr sz="2550" spc="-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spc="1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Decor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31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131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3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7.41%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...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...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...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Total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4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1767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38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100%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ACFAE8-E9FB-B02B-DF5C-75123C6C59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en-US" altLang="ko-K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938" y="2157161"/>
            <a:ext cx="5308600" cy="233489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540385" marR="471170" algn="ctr">
              <a:lnSpc>
                <a:spcPts val="6770"/>
              </a:lnSpc>
              <a:spcBef>
                <a:spcPts val="1130"/>
              </a:spcBef>
            </a:pPr>
            <a:r>
              <a:rPr sz="6450" spc="-320" dirty="0"/>
              <a:t>Conditional </a:t>
            </a:r>
            <a:r>
              <a:rPr sz="6450" spc="-335" dirty="0"/>
              <a:t>probability</a:t>
            </a:r>
            <a:endParaRPr sz="6450"/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C756395-EC62-0D87-B8BF-ED0BDD5BB7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en-US" altLang="ko-K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15" dirty="0"/>
              <a:t>Multiple</a:t>
            </a:r>
            <a:r>
              <a:rPr spc="-105" dirty="0"/>
              <a:t> </a:t>
            </a:r>
            <a:r>
              <a:rPr spc="-204" dirty="0"/>
              <a:t>meetings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64502"/>
            <a:ext cx="479298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b="1" i="1" spc="-130" dirty="0">
                <a:solidFill>
                  <a:srgbClr val="04182D"/>
                </a:solidFill>
                <a:latin typeface="Tahoma"/>
                <a:cs typeface="Tahoma"/>
              </a:rPr>
              <a:t>Sampling</a:t>
            </a:r>
            <a:r>
              <a:rPr sz="2650" b="1" i="1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85" dirty="0">
                <a:solidFill>
                  <a:srgbClr val="04182D"/>
                </a:solidFill>
                <a:latin typeface="Tahoma"/>
                <a:cs typeface="Tahoma"/>
              </a:rPr>
              <a:t>without</a:t>
            </a:r>
            <a:r>
              <a:rPr sz="2650" b="1" i="1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5" dirty="0">
                <a:solidFill>
                  <a:srgbClr val="04182D"/>
                </a:solidFill>
                <a:latin typeface="Tahoma"/>
                <a:cs typeface="Tahoma"/>
              </a:rPr>
              <a:t>replacement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325" y="3875779"/>
            <a:ext cx="12033243" cy="239644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9955CE3-614D-C224-A123-669B589A7B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en-US" altLang="ko-K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15" dirty="0"/>
              <a:t>Multiple</a:t>
            </a:r>
            <a:r>
              <a:rPr spc="-105" dirty="0"/>
              <a:t> </a:t>
            </a:r>
            <a:r>
              <a:rPr spc="-204" dirty="0"/>
              <a:t>meetings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64502"/>
            <a:ext cx="479298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b="1" i="1" spc="-130" dirty="0">
                <a:solidFill>
                  <a:srgbClr val="04182D"/>
                </a:solidFill>
                <a:latin typeface="Tahoma"/>
                <a:cs typeface="Tahoma"/>
              </a:rPr>
              <a:t>Sampling</a:t>
            </a:r>
            <a:r>
              <a:rPr sz="2650" b="1" i="1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85" dirty="0">
                <a:solidFill>
                  <a:srgbClr val="04182D"/>
                </a:solidFill>
                <a:latin typeface="Tahoma"/>
                <a:cs typeface="Tahoma"/>
              </a:rPr>
              <a:t>without</a:t>
            </a:r>
            <a:r>
              <a:rPr sz="2650" b="1" i="1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5" dirty="0">
                <a:solidFill>
                  <a:srgbClr val="04182D"/>
                </a:solidFill>
                <a:latin typeface="Tahoma"/>
                <a:cs typeface="Tahoma"/>
              </a:rPr>
              <a:t>replacement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325" y="2070009"/>
            <a:ext cx="12033243" cy="42022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75284" y="6857982"/>
            <a:ext cx="380428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265680" algn="l"/>
                <a:tab pos="262128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1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45" dirty="0">
                <a:solidFill>
                  <a:srgbClr val="04182D"/>
                </a:solidFill>
                <a:latin typeface="Cambria"/>
                <a:cs typeface="Cambria"/>
              </a:rPr>
              <a:t>(Claire)</a:t>
            </a:r>
            <a:r>
              <a:rPr sz="3100" spc="20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-75" baseline="-37634" dirty="0">
                <a:solidFill>
                  <a:srgbClr val="04182D"/>
                </a:solidFill>
                <a:latin typeface="Cambria"/>
                <a:cs typeface="Cambria"/>
              </a:rPr>
              <a:t>3</a:t>
            </a:r>
            <a:r>
              <a:rPr sz="4650" baseline="-37634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75" dirty="0">
                <a:solidFill>
                  <a:srgbClr val="04182D"/>
                </a:solidFill>
                <a:latin typeface="Cambria"/>
                <a:cs typeface="Cambria"/>
              </a:rPr>
              <a:t>33%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47215" y="7144169"/>
            <a:ext cx="184785" cy="20955"/>
          </a:xfrm>
          <a:custGeom>
            <a:avLst/>
            <a:gdLst/>
            <a:ahLst/>
            <a:cxnLst/>
            <a:rect l="l" t="t" r="r" b="b"/>
            <a:pathLst>
              <a:path w="184784" h="20954">
                <a:moveTo>
                  <a:pt x="184226" y="0"/>
                </a:moveTo>
                <a:lnTo>
                  <a:pt x="0" y="0"/>
                </a:lnTo>
                <a:lnTo>
                  <a:pt x="0" y="20472"/>
                </a:lnTo>
                <a:lnTo>
                  <a:pt x="184226" y="20472"/>
                </a:lnTo>
                <a:lnTo>
                  <a:pt x="184226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28758" y="6591867"/>
            <a:ext cx="224154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05" dirty="0">
                <a:solidFill>
                  <a:srgbClr val="04182D"/>
                </a:solidFill>
                <a:latin typeface="Cambria"/>
                <a:cs typeface="Cambria"/>
              </a:rPr>
              <a:t>1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AD31D1A-8368-2DB1-CE97-8796D38C60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13</a:t>
            </a:fld>
            <a:endParaRPr lang="en-US" altLang="ko-K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-70437"/>
            <a:ext cx="7056120" cy="2157095"/>
          </a:xfrm>
          <a:prstGeom prst="rect">
            <a:avLst/>
          </a:prstGeom>
        </p:spPr>
        <p:txBody>
          <a:bodyPr vert="horz" wrap="square" lIns="0" tIns="358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pc="-240" dirty="0"/>
              <a:t>Dependent</a:t>
            </a:r>
            <a:r>
              <a:rPr spc="-100" dirty="0"/>
              <a:t> </a:t>
            </a:r>
            <a:r>
              <a:rPr spc="-275" dirty="0"/>
              <a:t>events</a:t>
            </a:r>
          </a:p>
          <a:p>
            <a:pPr marL="12700" marR="5080">
              <a:lnSpc>
                <a:spcPct val="121600"/>
              </a:lnSpc>
              <a:spcBef>
                <a:spcPts val="919"/>
              </a:spcBef>
            </a:pPr>
            <a:r>
              <a:rPr sz="2650" b="0" i="1" spc="75" dirty="0">
                <a:latin typeface="Tahoma"/>
                <a:cs typeface="Tahoma"/>
              </a:rPr>
              <a:t>Probability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second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event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i="1" spc="-135" dirty="0">
                <a:latin typeface="Tahoma"/>
                <a:cs typeface="Tahoma"/>
              </a:rPr>
              <a:t>is</a:t>
            </a:r>
            <a:r>
              <a:rPr sz="2650" i="1" dirty="0">
                <a:latin typeface="Tahoma"/>
                <a:cs typeface="Tahoma"/>
              </a:rPr>
              <a:t> </a:t>
            </a:r>
            <a:r>
              <a:rPr sz="2650" b="0" i="1" spc="95" dirty="0">
                <a:latin typeface="Tahoma"/>
                <a:cs typeface="Tahoma"/>
              </a:rPr>
              <a:t>affected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100" dirty="0">
                <a:latin typeface="Tahoma"/>
                <a:cs typeface="Tahoma"/>
              </a:rPr>
              <a:t>by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65" dirty="0">
                <a:latin typeface="Tahoma"/>
                <a:cs typeface="Tahoma"/>
              </a:rPr>
              <a:t>outcome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first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-10" dirty="0">
                <a:latin typeface="Tahoma"/>
                <a:cs typeface="Tahoma"/>
              </a:rPr>
              <a:t>event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4789" y="1255169"/>
            <a:ext cx="5779036" cy="559593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ABF3-7432-409B-5403-A5D0631E39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-70451"/>
            <a:ext cx="7056120" cy="2157095"/>
          </a:xfrm>
          <a:prstGeom prst="rect">
            <a:avLst/>
          </a:prstGeom>
        </p:spPr>
        <p:txBody>
          <a:bodyPr vert="horz" wrap="square" lIns="0" tIns="358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pc="-240" dirty="0"/>
              <a:t>Dependent</a:t>
            </a:r>
            <a:r>
              <a:rPr spc="-100" dirty="0"/>
              <a:t> </a:t>
            </a:r>
            <a:r>
              <a:rPr spc="-275" dirty="0"/>
              <a:t>events</a:t>
            </a:r>
          </a:p>
          <a:p>
            <a:pPr marL="12700" marR="5080">
              <a:lnSpc>
                <a:spcPct val="121600"/>
              </a:lnSpc>
              <a:spcBef>
                <a:spcPts val="919"/>
              </a:spcBef>
            </a:pPr>
            <a:r>
              <a:rPr sz="2650" b="0" i="1" spc="75" dirty="0">
                <a:latin typeface="Tahoma"/>
                <a:cs typeface="Tahoma"/>
              </a:rPr>
              <a:t>Probability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second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event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i="1" spc="-135" dirty="0">
                <a:latin typeface="Tahoma"/>
                <a:cs typeface="Tahoma"/>
              </a:rPr>
              <a:t>is</a:t>
            </a:r>
            <a:r>
              <a:rPr sz="2650" i="1" dirty="0">
                <a:latin typeface="Tahoma"/>
                <a:cs typeface="Tahoma"/>
              </a:rPr>
              <a:t> </a:t>
            </a:r>
            <a:r>
              <a:rPr sz="2650" b="0" i="1" spc="95" dirty="0">
                <a:latin typeface="Tahoma"/>
                <a:cs typeface="Tahoma"/>
              </a:rPr>
              <a:t>affected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100" dirty="0">
                <a:latin typeface="Tahoma"/>
                <a:cs typeface="Tahoma"/>
              </a:rPr>
              <a:t>by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65" dirty="0">
                <a:latin typeface="Tahoma"/>
                <a:cs typeface="Tahoma"/>
              </a:rPr>
              <a:t>outcome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first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-10" dirty="0">
                <a:latin typeface="Tahoma"/>
                <a:cs typeface="Tahoma"/>
              </a:rPr>
              <a:t>event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4789" y="1255157"/>
            <a:ext cx="5978059" cy="559593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C8DD97-728C-D291-48A1-C293C4CFBD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en-US" altLang="ko-K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-70451"/>
            <a:ext cx="7056120" cy="2157095"/>
          </a:xfrm>
          <a:prstGeom prst="rect">
            <a:avLst/>
          </a:prstGeom>
        </p:spPr>
        <p:txBody>
          <a:bodyPr vert="horz" wrap="square" lIns="0" tIns="358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pc="-240" dirty="0"/>
              <a:t>Dependent</a:t>
            </a:r>
            <a:r>
              <a:rPr spc="-100" dirty="0"/>
              <a:t> </a:t>
            </a:r>
            <a:r>
              <a:rPr spc="-275" dirty="0"/>
              <a:t>events</a:t>
            </a:r>
          </a:p>
          <a:p>
            <a:pPr marL="12700" marR="5080">
              <a:lnSpc>
                <a:spcPct val="121600"/>
              </a:lnSpc>
              <a:spcBef>
                <a:spcPts val="919"/>
              </a:spcBef>
            </a:pPr>
            <a:r>
              <a:rPr sz="2650" b="0" i="1" spc="75" dirty="0">
                <a:latin typeface="Tahoma"/>
                <a:cs typeface="Tahoma"/>
              </a:rPr>
              <a:t>Probability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second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event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i="1" spc="-135" dirty="0">
                <a:latin typeface="Tahoma"/>
                <a:cs typeface="Tahoma"/>
              </a:rPr>
              <a:t>is</a:t>
            </a:r>
            <a:r>
              <a:rPr sz="2650" i="1" dirty="0">
                <a:latin typeface="Tahoma"/>
                <a:cs typeface="Tahoma"/>
              </a:rPr>
              <a:t> </a:t>
            </a:r>
            <a:r>
              <a:rPr sz="2650" b="0" i="1" spc="95" dirty="0">
                <a:latin typeface="Tahoma"/>
                <a:cs typeface="Tahoma"/>
              </a:rPr>
              <a:t>affected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100" dirty="0">
                <a:latin typeface="Tahoma"/>
                <a:cs typeface="Tahoma"/>
              </a:rPr>
              <a:t>by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65" dirty="0">
                <a:latin typeface="Tahoma"/>
                <a:cs typeface="Tahoma"/>
              </a:rPr>
              <a:t>outcome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first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-10" dirty="0">
                <a:latin typeface="Tahoma"/>
                <a:cs typeface="Tahoma"/>
              </a:rPr>
              <a:t>event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8589" y="3205233"/>
            <a:ext cx="6916420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400"/>
              </a:lnSpc>
              <a:spcBef>
                <a:spcPts val="95"/>
              </a:spcBef>
            </a:pP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Sampling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without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replacement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390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04182D"/>
                </a:solidFill>
                <a:latin typeface="Tahoma"/>
                <a:cs typeface="Tahoma"/>
              </a:rPr>
              <a:t>each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04182D"/>
                </a:solidFill>
                <a:latin typeface="Tahoma"/>
                <a:cs typeface="Tahoma"/>
              </a:rPr>
              <a:t>pick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30" dirty="0">
                <a:solidFill>
                  <a:srgbClr val="04182D"/>
                </a:solidFill>
                <a:latin typeface="Tahoma"/>
                <a:cs typeface="Tahoma"/>
              </a:rPr>
              <a:t>is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dependent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4789" y="1255157"/>
            <a:ext cx="6066513" cy="559593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9D8626F-CD56-60B8-A47C-41A98163D9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en-US" altLang="ko-K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90" dirty="0"/>
              <a:t>Conditional</a:t>
            </a:r>
            <a:r>
              <a:rPr spc="-100" dirty="0"/>
              <a:t> </a:t>
            </a:r>
            <a:r>
              <a:rPr spc="-160" dirty="0"/>
              <a:t>probability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34"/>
            <a:ext cx="102352" cy="1023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991" y="2323377"/>
            <a:ext cx="122822" cy="1228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7056" y="1076313"/>
            <a:ext cx="6690995" cy="199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400"/>
              </a:lnSpc>
              <a:spcBef>
                <a:spcPts val="95"/>
              </a:spcBef>
            </a:pPr>
            <a:r>
              <a:rPr sz="2550" b="1" spc="-45" dirty="0">
                <a:solidFill>
                  <a:srgbClr val="04182D"/>
                </a:solidFill>
                <a:latin typeface="Tahoma"/>
                <a:cs typeface="Tahoma"/>
              </a:rPr>
              <a:t>Conditional</a:t>
            </a:r>
            <a:r>
              <a:rPr sz="2550" b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45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b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r>
              <a:rPr sz="2550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used</a:t>
            </a:r>
            <a:r>
              <a:rPr sz="2550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to</a:t>
            </a:r>
            <a:r>
              <a:rPr sz="2550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04182D"/>
                </a:solidFill>
                <a:latin typeface="Tahoma"/>
                <a:cs typeface="Tahoma"/>
              </a:rPr>
              <a:t>calculate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04182D"/>
                </a:solidFill>
                <a:latin typeface="Tahoma"/>
                <a:cs typeface="Tahoma"/>
              </a:rPr>
              <a:t>dependent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events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05"/>
              </a:spcBef>
            </a:pP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one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04182D"/>
                </a:solidFill>
                <a:latin typeface="Tahoma"/>
                <a:cs typeface="Tahoma"/>
              </a:rPr>
              <a:t>event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30" dirty="0">
                <a:solidFill>
                  <a:srgbClr val="04182D"/>
                </a:solidFill>
                <a:latin typeface="Tahoma"/>
                <a:cs typeface="Tahoma"/>
              </a:rPr>
              <a:t>is</a:t>
            </a:r>
            <a:endParaRPr sz="2550">
              <a:latin typeface="Tahoma"/>
              <a:cs typeface="Tahoma"/>
            </a:endParaRPr>
          </a:p>
          <a:p>
            <a:pPr marL="381000">
              <a:lnSpc>
                <a:spcPct val="100000"/>
              </a:lnSpc>
              <a:spcBef>
                <a:spcPts val="810"/>
              </a:spcBef>
            </a:pPr>
            <a:r>
              <a:rPr sz="2550" b="1" spc="-55" dirty="0">
                <a:solidFill>
                  <a:srgbClr val="04182D"/>
                </a:solidFill>
                <a:latin typeface="Tahoma"/>
                <a:cs typeface="Tahoma"/>
              </a:rPr>
              <a:t>conditional</a:t>
            </a:r>
            <a:r>
              <a:rPr sz="2550" b="1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on</a:t>
            </a:r>
            <a:r>
              <a:rPr sz="2550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04182D"/>
                </a:solidFill>
                <a:latin typeface="Tahoma"/>
                <a:cs typeface="Tahoma"/>
              </a:rPr>
              <a:t>outcome</a:t>
            </a:r>
            <a:r>
              <a:rPr sz="2550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another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2512" y="1166800"/>
            <a:ext cx="7123696" cy="49743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5663" y="7499922"/>
            <a:ext cx="64509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17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  <a:hlinkClick r:id="rId5"/>
              </a:rPr>
              <a:t>https://unsplash.com/@pixeldan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B60C791-8D9B-CA2B-CD49-8CED7D92F3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en-US" altLang="ko-K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396811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20" dirty="0"/>
              <a:t>Venn</a:t>
            </a:r>
            <a:r>
              <a:rPr spc="-150" dirty="0"/>
              <a:t> </a:t>
            </a:r>
            <a:r>
              <a:rPr spc="-160" dirty="0"/>
              <a:t>diagrams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5558" y="1895669"/>
            <a:ext cx="8491235" cy="564440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1740C-6897-3020-39AD-F9F14ECE29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en-US" altLang="ko-K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15" dirty="0"/>
              <a:t>Kitchen</a:t>
            </a:r>
            <a:r>
              <a:rPr spc="-130" dirty="0"/>
              <a:t> </a:t>
            </a:r>
            <a:r>
              <a:rPr spc="-204" dirty="0"/>
              <a:t>sales</a:t>
            </a:r>
            <a:r>
              <a:rPr spc="-130" dirty="0"/>
              <a:t> </a:t>
            </a:r>
            <a:r>
              <a:rPr spc="-235" dirty="0"/>
              <a:t>over</a:t>
            </a:r>
            <a:r>
              <a:rPr spc="-125" dirty="0"/>
              <a:t> </a:t>
            </a:r>
            <a:r>
              <a:rPr spc="-525" dirty="0"/>
              <a:t>$150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1370" y="2065755"/>
            <a:ext cx="8203317" cy="547846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FE99E2-86E3-D97B-0124-9E09A7AB12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492696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0" dirty="0"/>
              <a:t>Measuring</a:t>
            </a:r>
            <a:r>
              <a:rPr spc="-95" dirty="0"/>
              <a:t> </a:t>
            </a:r>
            <a:r>
              <a:rPr spc="-50" dirty="0"/>
              <a:t>chance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4524" y="5370975"/>
            <a:ext cx="11268020" cy="147341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407226" y="2415514"/>
            <a:ext cx="4810760" cy="20955"/>
          </a:xfrm>
          <a:custGeom>
            <a:avLst/>
            <a:gdLst/>
            <a:ahLst/>
            <a:cxnLst/>
            <a:rect l="l" t="t" r="r" b="b"/>
            <a:pathLst>
              <a:path w="4810759" h="20955">
                <a:moveTo>
                  <a:pt x="4810544" y="0"/>
                </a:moveTo>
                <a:lnTo>
                  <a:pt x="0" y="0"/>
                </a:lnTo>
                <a:lnTo>
                  <a:pt x="0" y="20472"/>
                </a:lnTo>
                <a:lnTo>
                  <a:pt x="4810544" y="20472"/>
                </a:lnTo>
                <a:lnTo>
                  <a:pt x="4810544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0638" y="4462551"/>
            <a:ext cx="3357245" cy="20955"/>
          </a:xfrm>
          <a:custGeom>
            <a:avLst/>
            <a:gdLst/>
            <a:ahLst/>
            <a:cxnLst/>
            <a:rect l="l" t="t" r="r" b="b"/>
            <a:pathLst>
              <a:path w="3357245" h="20954">
                <a:moveTo>
                  <a:pt x="3357143" y="0"/>
                </a:moveTo>
                <a:lnTo>
                  <a:pt x="0" y="0"/>
                </a:lnTo>
                <a:lnTo>
                  <a:pt x="0" y="20472"/>
                </a:lnTo>
                <a:lnTo>
                  <a:pt x="3357143" y="20472"/>
                </a:lnTo>
                <a:lnTo>
                  <a:pt x="3357143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1903" y="4462551"/>
            <a:ext cx="205104" cy="20955"/>
          </a:xfrm>
          <a:custGeom>
            <a:avLst/>
            <a:gdLst/>
            <a:ahLst/>
            <a:cxnLst/>
            <a:rect l="l" t="t" r="r" b="b"/>
            <a:pathLst>
              <a:path w="205104" h="20954">
                <a:moveTo>
                  <a:pt x="204698" y="0"/>
                </a:moveTo>
                <a:lnTo>
                  <a:pt x="0" y="0"/>
                </a:lnTo>
                <a:lnTo>
                  <a:pt x="0" y="20472"/>
                </a:lnTo>
                <a:lnTo>
                  <a:pt x="204698" y="20472"/>
                </a:lnTo>
                <a:lnTo>
                  <a:pt x="204698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489" y="931848"/>
            <a:ext cx="11219815" cy="3991610"/>
          </a:xfrm>
          <a:prstGeom prst="rect">
            <a:avLst/>
          </a:prstGeom>
        </p:spPr>
        <p:txBody>
          <a:bodyPr vert="horz" wrap="square" lIns="0" tIns="24637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939"/>
              </a:spcBef>
            </a:pPr>
            <a:r>
              <a:rPr sz="2650" b="1" i="1" spc="-185" dirty="0">
                <a:solidFill>
                  <a:srgbClr val="04182D"/>
                </a:solidFill>
                <a:latin typeface="Tahoma"/>
                <a:cs typeface="Tahoma"/>
              </a:rPr>
              <a:t>What's</a:t>
            </a:r>
            <a:r>
              <a:rPr sz="2650" b="1" i="1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65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5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650" b="1" i="1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20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55" dirty="0">
                <a:solidFill>
                  <a:srgbClr val="04182D"/>
                </a:solidFill>
                <a:latin typeface="Tahoma"/>
                <a:cs typeface="Tahoma"/>
              </a:rPr>
              <a:t>an</a:t>
            </a:r>
            <a:r>
              <a:rPr sz="2650" b="1" i="1" spc="-8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" dirty="0">
                <a:solidFill>
                  <a:srgbClr val="04182D"/>
                </a:solidFill>
                <a:latin typeface="Tahoma"/>
                <a:cs typeface="Tahoma"/>
              </a:rPr>
              <a:t>event?</a:t>
            </a:r>
            <a:endParaRPr sz="2650">
              <a:latin typeface="Tahoma"/>
              <a:cs typeface="Tahoma"/>
            </a:endParaRPr>
          </a:p>
          <a:p>
            <a:pPr marL="6196330">
              <a:lnSpc>
                <a:spcPct val="100000"/>
              </a:lnSpc>
              <a:spcBef>
                <a:spcPts val="2170"/>
              </a:spcBef>
            </a:pPr>
            <a:r>
              <a:rPr sz="3100" spc="670" dirty="0">
                <a:solidFill>
                  <a:srgbClr val="04182D"/>
                </a:solidFill>
                <a:latin typeface="Cambria"/>
                <a:cs typeface="Cambria"/>
              </a:rPr>
              <a:t>#</a:t>
            </a:r>
            <a:r>
              <a:rPr sz="3100" spc="5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ways</a:t>
            </a:r>
            <a:r>
              <a:rPr sz="3100" spc="5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event</a:t>
            </a:r>
            <a:r>
              <a:rPr sz="3100" spc="5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can</a:t>
            </a:r>
            <a:r>
              <a:rPr sz="3100" spc="5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10" dirty="0">
                <a:solidFill>
                  <a:srgbClr val="04182D"/>
                </a:solidFill>
                <a:latin typeface="Cambria"/>
                <a:cs typeface="Cambria"/>
              </a:rPr>
              <a:t>happen</a:t>
            </a:r>
            <a:endParaRPr sz="3100">
              <a:latin typeface="Cambria"/>
              <a:cs typeface="Cambria"/>
            </a:endParaRPr>
          </a:p>
          <a:p>
            <a:pPr marL="3407410" algn="ctr">
              <a:lnSpc>
                <a:spcPct val="100000"/>
              </a:lnSpc>
              <a:spcBef>
                <a:spcPts val="635"/>
              </a:spcBef>
              <a:tabLst>
                <a:tab pos="5535295" algn="l"/>
              </a:tabLst>
            </a:pPr>
            <a:r>
              <a:rPr sz="4650" i="1" spc="165" baseline="37634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4650" i="1" spc="-480" baseline="37634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4650" baseline="37634" dirty="0">
                <a:solidFill>
                  <a:srgbClr val="04182D"/>
                </a:solidFill>
                <a:latin typeface="Cambria"/>
                <a:cs typeface="Cambria"/>
              </a:rPr>
              <a:t>(event)</a:t>
            </a:r>
            <a:r>
              <a:rPr sz="4650" spc="254" baseline="37634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4650" spc="975" baseline="37634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4650" baseline="37634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55" dirty="0">
                <a:solidFill>
                  <a:srgbClr val="04182D"/>
                </a:solidFill>
                <a:latin typeface="Cambria"/>
                <a:cs typeface="Cambria"/>
              </a:rPr>
              <a:t>total</a:t>
            </a:r>
            <a:r>
              <a:rPr sz="3100" spc="2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70" dirty="0">
                <a:solidFill>
                  <a:srgbClr val="04182D"/>
                </a:solidFill>
                <a:latin typeface="Cambria"/>
                <a:cs typeface="Cambria"/>
              </a:rPr>
              <a:t>#</a:t>
            </a:r>
            <a:r>
              <a:rPr sz="3100" spc="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of</a:t>
            </a:r>
            <a:r>
              <a:rPr sz="3100" spc="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30" dirty="0">
                <a:solidFill>
                  <a:srgbClr val="04182D"/>
                </a:solidFill>
                <a:latin typeface="Cambria"/>
                <a:cs typeface="Cambria"/>
              </a:rPr>
              <a:t>possible</a:t>
            </a:r>
            <a:r>
              <a:rPr sz="3100" spc="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10" dirty="0">
                <a:solidFill>
                  <a:srgbClr val="04182D"/>
                </a:solidFill>
                <a:latin typeface="Cambria"/>
                <a:cs typeface="Cambria"/>
              </a:rPr>
              <a:t>outcomes</a:t>
            </a:r>
            <a:endParaRPr sz="310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  <a:spcBef>
                <a:spcPts val="2690"/>
              </a:spcBef>
            </a:pPr>
            <a:r>
              <a:rPr sz="2650" b="1" i="1" spc="-145" dirty="0">
                <a:solidFill>
                  <a:srgbClr val="04182D"/>
                </a:solidFill>
                <a:latin typeface="Tahoma"/>
                <a:cs typeface="Tahoma"/>
              </a:rPr>
              <a:t>Example:</a:t>
            </a:r>
            <a:r>
              <a:rPr sz="2650" b="1" i="1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650" b="1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85" dirty="0">
                <a:solidFill>
                  <a:srgbClr val="04182D"/>
                </a:solidFill>
                <a:latin typeface="Tahoma"/>
                <a:cs typeface="Tahoma"/>
              </a:rPr>
              <a:t>coin</a:t>
            </a:r>
            <a:r>
              <a:rPr sz="2650" b="1" i="1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20" dirty="0">
                <a:solidFill>
                  <a:srgbClr val="04182D"/>
                </a:solidFill>
                <a:latin typeface="Tahoma"/>
                <a:cs typeface="Tahoma"/>
              </a:rPr>
              <a:t>flip</a:t>
            </a:r>
            <a:endParaRPr sz="2650">
              <a:latin typeface="Tahoma"/>
              <a:cs typeface="Tahoma"/>
            </a:endParaRPr>
          </a:p>
          <a:p>
            <a:pPr marL="5786755">
              <a:lnSpc>
                <a:spcPct val="100000"/>
              </a:lnSpc>
              <a:spcBef>
                <a:spcPts val="2175"/>
              </a:spcBef>
              <a:tabLst>
                <a:tab pos="9655810" algn="l"/>
              </a:tabLst>
            </a:pP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1</a:t>
            </a:r>
            <a:r>
              <a:rPr sz="3100" spc="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way</a:t>
            </a:r>
            <a:r>
              <a:rPr sz="3100" spc="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to</a:t>
            </a:r>
            <a:r>
              <a:rPr sz="3100" spc="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get</a:t>
            </a:r>
            <a:r>
              <a:rPr sz="3100" spc="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20" dirty="0">
                <a:solidFill>
                  <a:srgbClr val="04182D"/>
                </a:solidFill>
                <a:latin typeface="Cambria"/>
                <a:cs typeface="Cambria"/>
              </a:rPr>
              <a:t>heads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-50" dirty="0">
                <a:solidFill>
                  <a:srgbClr val="04182D"/>
                </a:solidFill>
                <a:latin typeface="Cambria"/>
                <a:cs typeface="Cambria"/>
              </a:rPr>
              <a:t>1</a:t>
            </a:r>
            <a:endParaRPr sz="3100">
              <a:latin typeface="Cambria"/>
              <a:cs typeface="Cambria"/>
            </a:endParaRPr>
          </a:p>
          <a:p>
            <a:pPr marL="3453765" algn="ctr">
              <a:lnSpc>
                <a:spcPct val="100000"/>
              </a:lnSpc>
              <a:spcBef>
                <a:spcPts val="470"/>
              </a:spcBef>
              <a:tabLst>
                <a:tab pos="5616575" algn="l"/>
                <a:tab pos="9126855" algn="l"/>
                <a:tab pos="9592310" algn="l"/>
                <a:tab pos="9947910" algn="l"/>
              </a:tabLst>
            </a:pPr>
            <a:r>
              <a:rPr sz="4650" i="1" spc="165" baseline="37634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4650" i="1" spc="-480" baseline="37634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4650" baseline="37634" dirty="0">
                <a:solidFill>
                  <a:srgbClr val="04182D"/>
                </a:solidFill>
                <a:latin typeface="Cambria"/>
                <a:cs typeface="Cambria"/>
              </a:rPr>
              <a:t>(heads)</a:t>
            </a:r>
            <a:r>
              <a:rPr sz="4650" spc="15" baseline="37634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4650" spc="975" baseline="37634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4650" baseline="37634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2</a:t>
            </a:r>
            <a:r>
              <a:rPr sz="3100" spc="-8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30" dirty="0">
                <a:solidFill>
                  <a:srgbClr val="04182D"/>
                </a:solidFill>
                <a:latin typeface="Cambria"/>
                <a:cs typeface="Cambria"/>
              </a:rPr>
              <a:t>possible</a:t>
            </a:r>
            <a:r>
              <a:rPr sz="3100" spc="-8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10" dirty="0">
                <a:solidFill>
                  <a:srgbClr val="04182D"/>
                </a:solidFill>
                <a:latin typeface="Cambria"/>
                <a:cs typeface="Cambria"/>
              </a:rPr>
              <a:t>outcomes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975" baseline="37634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4650" baseline="37634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-50" dirty="0">
                <a:solidFill>
                  <a:srgbClr val="04182D"/>
                </a:solidFill>
                <a:latin typeface="Cambria"/>
                <a:cs typeface="Cambria"/>
              </a:rPr>
              <a:t>2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1050" baseline="37634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4650" spc="270" baseline="37634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4650" spc="-37" baseline="37634" dirty="0">
                <a:solidFill>
                  <a:srgbClr val="04182D"/>
                </a:solidFill>
                <a:latin typeface="Cambria"/>
                <a:cs typeface="Cambria"/>
              </a:rPr>
              <a:t>50%</a:t>
            </a:r>
            <a:endParaRPr sz="4650" baseline="37634">
              <a:latin typeface="Cambria"/>
              <a:cs typeface="Cambri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F940065-C84C-06E1-7099-C8A4FC0ABC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15" dirty="0"/>
              <a:t>Kitchen</a:t>
            </a:r>
            <a:r>
              <a:rPr spc="-130" dirty="0"/>
              <a:t> </a:t>
            </a:r>
            <a:r>
              <a:rPr spc="-204" dirty="0"/>
              <a:t>sales</a:t>
            </a:r>
            <a:r>
              <a:rPr spc="-130" dirty="0"/>
              <a:t> </a:t>
            </a:r>
            <a:r>
              <a:rPr spc="-235" dirty="0"/>
              <a:t>over</a:t>
            </a:r>
            <a:r>
              <a:rPr spc="-125" dirty="0"/>
              <a:t> </a:t>
            </a:r>
            <a:r>
              <a:rPr spc="-525" dirty="0"/>
              <a:t>$150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450" y="2594853"/>
            <a:ext cx="5575692" cy="37128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55419" y="5117999"/>
            <a:ext cx="564324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01015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26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Order</a:t>
            </a:r>
            <a:r>
              <a:rPr sz="3100" i="1" spc="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&gt;</a:t>
            </a:r>
            <a:r>
              <a:rPr sz="3100" spc="2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150∣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Kitchen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spc="2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-112" baseline="-37634" dirty="0">
                <a:solidFill>
                  <a:srgbClr val="04182D"/>
                </a:solidFill>
                <a:latin typeface="Cambria"/>
                <a:cs typeface="Cambria"/>
              </a:rPr>
              <a:t>181</a:t>
            </a:r>
            <a:endParaRPr sz="4650" baseline="-37634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73677" y="3271774"/>
            <a:ext cx="586740" cy="6451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955">
              <a:lnSpc>
                <a:spcPts val="2420"/>
              </a:lnSpc>
              <a:spcBef>
                <a:spcPts val="135"/>
              </a:spcBef>
            </a:pPr>
            <a:r>
              <a:rPr sz="2150" u="heavy" spc="-114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 </a:t>
            </a:r>
            <a:r>
              <a:rPr sz="2150" u="heavy" spc="-25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181</a:t>
            </a:r>
            <a:r>
              <a:rPr sz="2150" u="heavy" spc="535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 </a:t>
            </a:r>
            <a:endParaRPr sz="2150">
              <a:latin typeface="Cambria"/>
              <a:cs typeface="Cambria"/>
            </a:endParaRPr>
          </a:p>
          <a:p>
            <a:pPr marL="12700">
              <a:lnSpc>
                <a:spcPts val="2420"/>
              </a:lnSpc>
            </a:pPr>
            <a:r>
              <a:rPr sz="2150" spc="-70" dirty="0">
                <a:solidFill>
                  <a:srgbClr val="04182D"/>
                </a:solidFill>
                <a:latin typeface="Cambria"/>
                <a:cs typeface="Cambria"/>
              </a:rPr>
              <a:t>1767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27912" y="3030018"/>
            <a:ext cx="565086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00507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26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Order</a:t>
            </a:r>
            <a:r>
              <a:rPr sz="3100" i="1" spc="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&gt;</a:t>
            </a:r>
            <a:r>
              <a:rPr sz="3100" spc="2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150∣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Kitchen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spc="2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26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 </a:t>
            </a:r>
            <a:r>
              <a:rPr sz="3225" u="heavy" spc="-15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1767</a:t>
            </a:r>
            <a:endParaRPr sz="3225" baseline="33591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81992" y="2698603"/>
            <a:ext cx="57848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65150" algn="l"/>
              </a:tabLst>
            </a:pPr>
            <a:r>
              <a:rPr sz="2150" u="heavy" spc="434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 </a:t>
            </a:r>
            <a:r>
              <a:rPr sz="2150" u="heavy" spc="-25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20</a:t>
            </a:r>
            <a:r>
              <a:rPr sz="2150" u="heavy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	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674218" y="5424665"/>
            <a:ext cx="593725" cy="20955"/>
          </a:xfrm>
          <a:custGeom>
            <a:avLst/>
            <a:gdLst/>
            <a:ahLst/>
            <a:cxnLst/>
            <a:rect l="l" t="t" r="r" b="b"/>
            <a:pathLst>
              <a:path w="593725" h="20954">
                <a:moveTo>
                  <a:pt x="593636" y="0"/>
                </a:moveTo>
                <a:lnTo>
                  <a:pt x="0" y="0"/>
                </a:lnTo>
                <a:lnTo>
                  <a:pt x="0" y="20459"/>
                </a:lnTo>
                <a:lnTo>
                  <a:pt x="593636" y="20459"/>
                </a:lnTo>
                <a:lnTo>
                  <a:pt x="593636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52679" y="4851884"/>
            <a:ext cx="42164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35" dirty="0">
                <a:solidFill>
                  <a:srgbClr val="04182D"/>
                </a:solidFill>
                <a:latin typeface="Cambria"/>
                <a:cs typeface="Cambria"/>
              </a:rPr>
              <a:t>20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92DE3EF4-3E1E-CF31-71F5-F7507AEB87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20</a:t>
            </a:fld>
            <a:endParaRPr lang="en-US" altLang="ko-K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The</a:t>
            </a:r>
            <a:r>
              <a:rPr spc="-165" dirty="0"/>
              <a:t> </a:t>
            </a:r>
            <a:r>
              <a:rPr spc="-235" dirty="0"/>
              <a:t>order</a:t>
            </a:r>
            <a:r>
              <a:rPr spc="-165" dirty="0"/>
              <a:t> </a:t>
            </a:r>
            <a:r>
              <a:rPr spc="-90" dirty="0"/>
              <a:t>of</a:t>
            </a:r>
            <a:r>
              <a:rPr spc="-185" dirty="0"/>
              <a:t> </a:t>
            </a:r>
            <a:r>
              <a:rPr spc="-265" dirty="0"/>
              <a:t>events</a:t>
            </a:r>
            <a:r>
              <a:rPr spc="-165" dirty="0"/>
              <a:t> </a:t>
            </a:r>
            <a:r>
              <a:rPr spc="-185" dirty="0"/>
              <a:t>matters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491" y="2594853"/>
            <a:ext cx="5575692" cy="37128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55419" y="5117999"/>
            <a:ext cx="564324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01015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6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spc="60" dirty="0">
                <a:solidFill>
                  <a:srgbClr val="04182D"/>
                </a:solidFill>
                <a:latin typeface="Georgia"/>
                <a:cs typeface="Georgia"/>
              </a:rPr>
              <a:t>Kitchen</a:t>
            </a:r>
            <a:r>
              <a:rPr sz="3100" spc="60" dirty="0">
                <a:solidFill>
                  <a:srgbClr val="04182D"/>
                </a:solidFill>
                <a:latin typeface="Cambria"/>
                <a:cs typeface="Cambria"/>
              </a:rPr>
              <a:t>∣</a:t>
            </a:r>
            <a:r>
              <a:rPr sz="3100" i="1" spc="60" dirty="0">
                <a:solidFill>
                  <a:srgbClr val="04182D"/>
                </a:solidFill>
                <a:latin typeface="Georgia"/>
                <a:cs typeface="Georgia"/>
              </a:rPr>
              <a:t>Order</a:t>
            </a:r>
            <a:r>
              <a:rPr sz="3100" i="1" spc="8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&gt;</a:t>
            </a:r>
            <a:r>
              <a:rPr sz="3100" spc="11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04182D"/>
                </a:solidFill>
                <a:latin typeface="Cambria"/>
                <a:cs typeface="Cambria"/>
              </a:rPr>
              <a:t>150)</a:t>
            </a:r>
            <a:r>
              <a:rPr sz="3100" spc="10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-112" baseline="-37634" dirty="0">
                <a:solidFill>
                  <a:srgbClr val="04182D"/>
                </a:solidFill>
                <a:latin typeface="Cambria"/>
                <a:cs typeface="Cambria"/>
              </a:rPr>
              <a:t>601</a:t>
            </a:r>
            <a:endParaRPr sz="4650" baseline="-37634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73677" y="3271774"/>
            <a:ext cx="586740" cy="6451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955">
              <a:lnSpc>
                <a:spcPts val="2420"/>
              </a:lnSpc>
              <a:spcBef>
                <a:spcPts val="135"/>
              </a:spcBef>
            </a:pPr>
            <a:r>
              <a:rPr sz="2150" u="heavy" spc="-114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 </a:t>
            </a:r>
            <a:r>
              <a:rPr sz="2150" u="heavy" spc="-25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601</a:t>
            </a:r>
            <a:r>
              <a:rPr sz="2150" u="heavy" spc="535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 </a:t>
            </a:r>
            <a:endParaRPr sz="2150">
              <a:latin typeface="Cambria"/>
              <a:cs typeface="Cambria"/>
            </a:endParaRPr>
          </a:p>
          <a:p>
            <a:pPr marL="12700">
              <a:lnSpc>
                <a:spcPts val="2420"/>
              </a:lnSpc>
            </a:pPr>
            <a:r>
              <a:rPr sz="2150" spc="-70" dirty="0">
                <a:solidFill>
                  <a:srgbClr val="04182D"/>
                </a:solidFill>
                <a:latin typeface="Cambria"/>
                <a:cs typeface="Cambria"/>
              </a:rPr>
              <a:t>1767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27912" y="3030018"/>
            <a:ext cx="565086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00507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6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spc="60" dirty="0">
                <a:solidFill>
                  <a:srgbClr val="04182D"/>
                </a:solidFill>
                <a:latin typeface="Georgia"/>
                <a:cs typeface="Georgia"/>
              </a:rPr>
              <a:t>Kitchen</a:t>
            </a:r>
            <a:r>
              <a:rPr sz="3100" spc="60" dirty="0">
                <a:solidFill>
                  <a:srgbClr val="04182D"/>
                </a:solidFill>
                <a:latin typeface="Cambria"/>
                <a:cs typeface="Cambria"/>
              </a:rPr>
              <a:t>∣</a:t>
            </a:r>
            <a:r>
              <a:rPr sz="3100" i="1" spc="60" dirty="0">
                <a:solidFill>
                  <a:srgbClr val="04182D"/>
                </a:solidFill>
                <a:latin typeface="Georgia"/>
                <a:cs typeface="Georgia"/>
              </a:rPr>
              <a:t>Order</a:t>
            </a:r>
            <a:r>
              <a:rPr sz="3100" i="1" spc="8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&gt;</a:t>
            </a:r>
            <a:r>
              <a:rPr sz="3100" spc="11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04182D"/>
                </a:solidFill>
                <a:latin typeface="Cambria"/>
                <a:cs typeface="Cambria"/>
              </a:rPr>
              <a:t>150)</a:t>
            </a:r>
            <a:r>
              <a:rPr sz="3100" spc="10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26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 </a:t>
            </a:r>
            <a:r>
              <a:rPr sz="3225" u="heavy" spc="-15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1767</a:t>
            </a:r>
            <a:endParaRPr sz="3225" baseline="33591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81992" y="2698603"/>
            <a:ext cx="57848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65150" algn="l"/>
              </a:tabLst>
            </a:pPr>
            <a:r>
              <a:rPr sz="2150" u="heavy" spc="434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 </a:t>
            </a:r>
            <a:r>
              <a:rPr sz="2150" u="heavy" spc="-25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20</a:t>
            </a:r>
            <a:r>
              <a:rPr sz="2150" u="heavy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	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674218" y="5424665"/>
            <a:ext cx="593725" cy="20955"/>
          </a:xfrm>
          <a:custGeom>
            <a:avLst/>
            <a:gdLst/>
            <a:ahLst/>
            <a:cxnLst/>
            <a:rect l="l" t="t" r="r" b="b"/>
            <a:pathLst>
              <a:path w="593725" h="20954">
                <a:moveTo>
                  <a:pt x="593636" y="0"/>
                </a:moveTo>
                <a:lnTo>
                  <a:pt x="0" y="0"/>
                </a:lnTo>
                <a:lnTo>
                  <a:pt x="0" y="20459"/>
                </a:lnTo>
                <a:lnTo>
                  <a:pt x="593636" y="20459"/>
                </a:lnTo>
                <a:lnTo>
                  <a:pt x="593636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52679" y="4851884"/>
            <a:ext cx="42164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35" dirty="0">
                <a:solidFill>
                  <a:srgbClr val="04182D"/>
                </a:solidFill>
                <a:latin typeface="Cambria"/>
                <a:cs typeface="Cambria"/>
              </a:rPr>
              <a:t>20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7913" y="8248713"/>
            <a:ext cx="1739900" cy="368300"/>
          </a:xfrm>
          <a:custGeom>
            <a:avLst/>
            <a:gdLst/>
            <a:ahLst/>
            <a:cxnLst/>
            <a:rect l="l" t="t" r="r" b="b"/>
            <a:pathLst>
              <a:path w="1739900" h="368300">
                <a:moveTo>
                  <a:pt x="209676" y="110742"/>
                </a:moveTo>
                <a:lnTo>
                  <a:pt x="176576" y="110742"/>
                </a:lnTo>
                <a:lnTo>
                  <a:pt x="176576" y="0"/>
                </a:lnTo>
                <a:lnTo>
                  <a:pt x="209676" y="0"/>
                </a:lnTo>
                <a:lnTo>
                  <a:pt x="209676" y="110742"/>
                </a:lnTo>
                <a:close/>
              </a:path>
              <a:path w="1739900" h="368300">
                <a:moveTo>
                  <a:pt x="102631" y="290963"/>
                </a:moveTo>
                <a:lnTo>
                  <a:pt x="63835" y="282714"/>
                </a:lnTo>
                <a:lnTo>
                  <a:pt x="29931" y="259678"/>
                </a:lnTo>
                <a:lnTo>
                  <a:pt x="7482" y="225481"/>
                </a:lnTo>
                <a:lnTo>
                  <a:pt x="0" y="186728"/>
                </a:lnTo>
                <a:lnTo>
                  <a:pt x="7482" y="147975"/>
                </a:lnTo>
                <a:lnTo>
                  <a:pt x="29931" y="113778"/>
                </a:lnTo>
                <a:lnTo>
                  <a:pt x="63835" y="90741"/>
                </a:lnTo>
                <a:lnTo>
                  <a:pt x="102631" y="82493"/>
                </a:lnTo>
                <a:lnTo>
                  <a:pt x="141738" y="89128"/>
                </a:lnTo>
                <a:lnTo>
                  <a:pt x="176576" y="110742"/>
                </a:lnTo>
                <a:lnTo>
                  <a:pt x="209676" y="110742"/>
                </a:lnTo>
                <a:lnTo>
                  <a:pt x="209676" y="115505"/>
                </a:lnTo>
                <a:lnTo>
                  <a:pt x="104843" y="115505"/>
                </a:lnTo>
                <a:lnTo>
                  <a:pt x="76969" y="121103"/>
                </a:lnTo>
                <a:lnTo>
                  <a:pt x="54206" y="136369"/>
                </a:lnTo>
                <a:lnTo>
                  <a:pt x="38859" y="159011"/>
                </a:lnTo>
                <a:lnTo>
                  <a:pt x="33233" y="186728"/>
                </a:lnTo>
                <a:lnTo>
                  <a:pt x="38764" y="213998"/>
                </a:lnTo>
                <a:lnTo>
                  <a:pt x="38859" y="214465"/>
                </a:lnTo>
                <a:lnTo>
                  <a:pt x="54206" y="237107"/>
                </a:lnTo>
                <a:lnTo>
                  <a:pt x="76969" y="252373"/>
                </a:lnTo>
                <a:lnTo>
                  <a:pt x="104843" y="257971"/>
                </a:lnTo>
                <a:lnTo>
                  <a:pt x="209676" y="257971"/>
                </a:lnTo>
                <a:lnTo>
                  <a:pt x="209676" y="262714"/>
                </a:lnTo>
                <a:lnTo>
                  <a:pt x="176576" y="262714"/>
                </a:lnTo>
                <a:lnTo>
                  <a:pt x="141738" y="284327"/>
                </a:lnTo>
                <a:lnTo>
                  <a:pt x="102631" y="290963"/>
                </a:lnTo>
                <a:close/>
              </a:path>
              <a:path w="1739900" h="368300">
                <a:moveTo>
                  <a:pt x="209676" y="257971"/>
                </a:moveTo>
                <a:lnTo>
                  <a:pt x="104843" y="257971"/>
                </a:lnTo>
                <a:lnTo>
                  <a:pt x="118880" y="256589"/>
                </a:lnTo>
                <a:lnTo>
                  <a:pt x="132248" y="252548"/>
                </a:lnTo>
                <a:lnTo>
                  <a:pt x="164424" y="226258"/>
                </a:lnTo>
                <a:lnTo>
                  <a:pt x="176454" y="186728"/>
                </a:lnTo>
                <a:lnTo>
                  <a:pt x="170828" y="159011"/>
                </a:lnTo>
                <a:lnTo>
                  <a:pt x="155481" y="136369"/>
                </a:lnTo>
                <a:lnTo>
                  <a:pt x="132718" y="121103"/>
                </a:lnTo>
                <a:lnTo>
                  <a:pt x="104843" y="115505"/>
                </a:lnTo>
                <a:lnTo>
                  <a:pt x="209676" y="115505"/>
                </a:lnTo>
                <a:lnTo>
                  <a:pt x="209676" y="257971"/>
                </a:lnTo>
                <a:close/>
              </a:path>
              <a:path w="1739900" h="368300">
                <a:moveTo>
                  <a:pt x="209676" y="285671"/>
                </a:moveTo>
                <a:lnTo>
                  <a:pt x="176576" y="285671"/>
                </a:lnTo>
                <a:lnTo>
                  <a:pt x="176576" y="262714"/>
                </a:lnTo>
                <a:lnTo>
                  <a:pt x="209676" y="262714"/>
                </a:lnTo>
                <a:lnTo>
                  <a:pt x="209676" y="285671"/>
                </a:lnTo>
                <a:close/>
              </a:path>
              <a:path w="1739900" h="368300">
                <a:moveTo>
                  <a:pt x="1095907" y="290963"/>
                </a:moveTo>
                <a:lnTo>
                  <a:pt x="1057112" y="282714"/>
                </a:lnTo>
                <a:lnTo>
                  <a:pt x="1023208" y="259678"/>
                </a:lnTo>
                <a:lnTo>
                  <a:pt x="1000759" y="225481"/>
                </a:lnTo>
                <a:lnTo>
                  <a:pt x="993276" y="186728"/>
                </a:lnTo>
                <a:lnTo>
                  <a:pt x="1000759" y="147975"/>
                </a:lnTo>
                <a:lnTo>
                  <a:pt x="1023208" y="113778"/>
                </a:lnTo>
                <a:lnTo>
                  <a:pt x="1057112" y="90741"/>
                </a:lnTo>
                <a:lnTo>
                  <a:pt x="1095907" y="82493"/>
                </a:lnTo>
                <a:lnTo>
                  <a:pt x="1135014" y="89128"/>
                </a:lnTo>
                <a:lnTo>
                  <a:pt x="1169853" y="110742"/>
                </a:lnTo>
                <a:lnTo>
                  <a:pt x="1202932" y="110742"/>
                </a:lnTo>
                <a:lnTo>
                  <a:pt x="1202932" y="115505"/>
                </a:lnTo>
                <a:lnTo>
                  <a:pt x="1098140" y="115505"/>
                </a:lnTo>
                <a:lnTo>
                  <a:pt x="1070265" y="121103"/>
                </a:lnTo>
                <a:lnTo>
                  <a:pt x="1047502" y="136369"/>
                </a:lnTo>
                <a:lnTo>
                  <a:pt x="1032155" y="159011"/>
                </a:lnTo>
                <a:lnTo>
                  <a:pt x="1026530" y="186728"/>
                </a:lnTo>
                <a:lnTo>
                  <a:pt x="1032060" y="213998"/>
                </a:lnTo>
                <a:lnTo>
                  <a:pt x="1032155" y="214465"/>
                </a:lnTo>
                <a:lnTo>
                  <a:pt x="1047502" y="237107"/>
                </a:lnTo>
                <a:lnTo>
                  <a:pt x="1070265" y="252373"/>
                </a:lnTo>
                <a:lnTo>
                  <a:pt x="1098140" y="257971"/>
                </a:lnTo>
                <a:lnTo>
                  <a:pt x="1202953" y="257971"/>
                </a:lnTo>
                <a:lnTo>
                  <a:pt x="1202953" y="262714"/>
                </a:lnTo>
                <a:lnTo>
                  <a:pt x="1169853" y="262714"/>
                </a:lnTo>
                <a:lnTo>
                  <a:pt x="1135014" y="284327"/>
                </a:lnTo>
                <a:lnTo>
                  <a:pt x="1095907" y="290963"/>
                </a:lnTo>
                <a:close/>
              </a:path>
              <a:path w="1739900" h="368300">
                <a:moveTo>
                  <a:pt x="1202932" y="110742"/>
                </a:moveTo>
                <a:lnTo>
                  <a:pt x="1169853" y="110742"/>
                </a:lnTo>
                <a:lnTo>
                  <a:pt x="1169853" y="83581"/>
                </a:lnTo>
                <a:lnTo>
                  <a:pt x="1202932" y="83581"/>
                </a:lnTo>
                <a:lnTo>
                  <a:pt x="1202932" y="110742"/>
                </a:lnTo>
                <a:close/>
              </a:path>
              <a:path w="1739900" h="368300">
                <a:moveTo>
                  <a:pt x="1202953" y="257971"/>
                </a:moveTo>
                <a:lnTo>
                  <a:pt x="1098140" y="257971"/>
                </a:lnTo>
                <a:lnTo>
                  <a:pt x="1112176" y="256589"/>
                </a:lnTo>
                <a:lnTo>
                  <a:pt x="1125545" y="252548"/>
                </a:lnTo>
                <a:lnTo>
                  <a:pt x="1157720" y="226258"/>
                </a:lnTo>
                <a:lnTo>
                  <a:pt x="1169750" y="186728"/>
                </a:lnTo>
                <a:lnTo>
                  <a:pt x="1164125" y="159011"/>
                </a:lnTo>
                <a:lnTo>
                  <a:pt x="1148777" y="136369"/>
                </a:lnTo>
                <a:lnTo>
                  <a:pt x="1126015" y="121103"/>
                </a:lnTo>
                <a:lnTo>
                  <a:pt x="1098140" y="115505"/>
                </a:lnTo>
                <a:lnTo>
                  <a:pt x="1202932" y="115505"/>
                </a:lnTo>
                <a:lnTo>
                  <a:pt x="1202953" y="257971"/>
                </a:lnTo>
                <a:close/>
              </a:path>
              <a:path w="1739900" h="368300">
                <a:moveTo>
                  <a:pt x="1202953" y="285671"/>
                </a:moveTo>
                <a:lnTo>
                  <a:pt x="1169853" y="285671"/>
                </a:lnTo>
                <a:lnTo>
                  <a:pt x="1169853" y="262714"/>
                </a:lnTo>
                <a:lnTo>
                  <a:pt x="1202953" y="262714"/>
                </a:lnTo>
                <a:lnTo>
                  <a:pt x="1202953" y="285671"/>
                </a:lnTo>
                <a:close/>
              </a:path>
              <a:path w="1739900" h="368300">
                <a:moveTo>
                  <a:pt x="1259816" y="285671"/>
                </a:moveTo>
                <a:lnTo>
                  <a:pt x="1227441" y="285671"/>
                </a:lnTo>
                <a:lnTo>
                  <a:pt x="1227441" y="83454"/>
                </a:lnTo>
                <a:lnTo>
                  <a:pt x="1261205" y="83454"/>
                </a:lnTo>
                <a:lnTo>
                  <a:pt x="1260519" y="205634"/>
                </a:lnTo>
                <a:lnTo>
                  <a:pt x="1260420" y="223385"/>
                </a:lnTo>
                <a:lnTo>
                  <a:pt x="1297925" y="223385"/>
                </a:lnTo>
                <a:lnTo>
                  <a:pt x="1279985" y="252612"/>
                </a:lnTo>
                <a:lnTo>
                  <a:pt x="1259816" y="285671"/>
                </a:lnTo>
                <a:close/>
              </a:path>
              <a:path w="1739900" h="368300">
                <a:moveTo>
                  <a:pt x="1297925" y="223385"/>
                </a:moveTo>
                <a:lnTo>
                  <a:pt x="1260420" y="223385"/>
                </a:lnTo>
                <a:lnTo>
                  <a:pt x="1341815" y="90596"/>
                </a:lnTo>
                <a:lnTo>
                  <a:pt x="1344437" y="86406"/>
                </a:lnTo>
                <a:lnTo>
                  <a:pt x="1349724" y="83454"/>
                </a:lnTo>
                <a:lnTo>
                  <a:pt x="1361517" y="83454"/>
                </a:lnTo>
                <a:lnTo>
                  <a:pt x="1386275" y="134619"/>
                </a:lnTo>
                <a:lnTo>
                  <a:pt x="1352677" y="134619"/>
                </a:lnTo>
                <a:lnTo>
                  <a:pt x="1297925" y="223385"/>
                </a:lnTo>
                <a:close/>
              </a:path>
              <a:path w="1739900" h="368300">
                <a:moveTo>
                  <a:pt x="1423909" y="222504"/>
                </a:moveTo>
                <a:lnTo>
                  <a:pt x="1386420" y="222504"/>
                </a:lnTo>
                <a:lnTo>
                  <a:pt x="1469827" y="86406"/>
                </a:lnTo>
                <a:lnTo>
                  <a:pt x="1475114" y="83454"/>
                </a:lnTo>
                <a:lnTo>
                  <a:pt x="1487154" y="83454"/>
                </a:lnTo>
                <a:lnTo>
                  <a:pt x="1511676" y="135000"/>
                </a:lnTo>
                <a:lnTo>
                  <a:pt x="1477892" y="135000"/>
                </a:lnTo>
                <a:lnTo>
                  <a:pt x="1423909" y="222504"/>
                </a:lnTo>
                <a:close/>
              </a:path>
              <a:path w="1739900" h="368300">
                <a:moveTo>
                  <a:pt x="1381590" y="285671"/>
                </a:moveTo>
                <a:lnTo>
                  <a:pt x="1359983" y="285671"/>
                </a:lnTo>
                <a:lnTo>
                  <a:pt x="1352677" y="278404"/>
                </a:lnTo>
                <a:lnTo>
                  <a:pt x="1352677" y="134619"/>
                </a:lnTo>
                <a:lnTo>
                  <a:pt x="1386275" y="134619"/>
                </a:lnTo>
                <a:lnTo>
                  <a:pt x="1386395" y="209445"/>
                </a:lnTo>
                <a:lnTo>
                  <a:pt x="1386420" y="222504"/>
                </a:lnTo>
                <a:lnTo>
                  <a:pt x="1423909" y="222504"/>
                </a:lnTo>
                <a:lnTo>
                  <a:pt x="1386859" y="282733"/>
                </a:lnTo>
                <a:lnTo>
                  <a:pt x="1381590" y="285671"/>
                </a:lnTo>
                <a:close/>
              </a:path>
              <a:path w="1739900" h="368300">
                <a:moveTo>
                  <a:pt x="1511676" y="285671"/>
                </a:moveTo>
                <a:lnTo>
                  <a:pt x="1477892" y="285671"/>
                </a:lnTo>
                <a:lnTo>
                  <a:pt x="1477892" y="135000"/>
                </a:lnTo>
                <a:lnTo>
                  <a:pt x="1511676" y="135000"/>
                </a:lnTo>
                <a:lnTo>
                  <a:pt x="1511676" y="285671"/>
                </a:lnTo>
                <a:close/>
              </a:path>
              <a:path w="1739900" h="368300">
                <a:moveTo>
                  <a:pt x="904751" y="291025"/>
                </a:moveTo>
                <a:lnTo>
                  <a:pt x="842180" y="270014"/>
                </a:lnTo>
                <a:lnTo>
                  <a:pt x="805126" y="217457"/>
                </a:lnTo>
                <a:lnTo>
                  <a:pt x="800524" y="184503"/>
                </a:lnTo>
                <a:lnTo>
                  <a:pt x="806583" y="151783"/>
                </a:lnTo>
                <a:lnTo>
                  <a:pt x="822226" y="123259"/>
                </a:lnTo>
                <a:lnTo>
                  <a:pt x="845930" y="100903"/>
                </a:lnTo>
                <a:lnTo>
                  <a:pt x="876170" y="86685"/>
                </a:lnTo>
                <a:lnTo>
                  <a:pt x="909371" y="82657"/>
                </a:lnTo>
                <a:lnTo>
                  <a:pt x="941412" y="88981"/>
                </a:lnTo>
                <a:lnTo>
                  <a:pt x="969945" y="104800"/>
                </a:lnTo>
                <a:lnTo>
                  <a:pt x="980829" y="116537"/>
                </a:lnTo>
                <a:lnTo>
                  <a:pt x="906313" y="116537"/>
                </a:lnTo>
                <a:lnTo>
                  <a:pt x="884848" y="119223"/>
                </a:lnTo>
                <a:lnTo>
                  <a:pt x="865246" y="128329"/>
                </a:lnTo>
                <a:lnTo>
                  <a:pt x="849711" y="142609"/>
                </a:lnTo>
                <a:lnTo>
                  <a:pt x="839201" y="160868"/>
                </a:lnTo>
                <a:lnTo>
                  <a:pt x="834671" y="181910"/>
                </a:lnTo>
                <a:lnTo>
                  <a:pt x="836848" y="203320"/>
                </a:lnTo>
                <a:lnTo>
                  <a:pt x="845278" y="222618"/>
                </a:lnTo>
                <a:lnTo>
                  <a:pt x="859141" y="238509"/>
                </a:lnTo>
                <a:lnTo>
                  <a:pt x="877618" y="249703"/>
                </a:lnTo>
                <a:lnTo>
                  <a:pt x="898656" y="254719"/>
                </a:lnTo>
                <a:lnTo>
                  <a:pt x="983306" y="254719"/>
                </a:lnTo>
                <a:lnTo>
                  <a:pt x="966247" y="271560"/>
                </a:lnTo>
                <a:lnTo>
                  <a:pt x="937041" y="286112"/>
                </a:lnTo>
                <a:lnTo>
                  <a:pt x="904751" y="291025"/>
                </a:lnTo>
                <a:close/>
              </a:path>
              <a:path w="1739900" h="368300">
                <a:moveTo>
                  <a:pt x="960891" y="145667"/>
                </a:moveTo>
                <a:lnTo>
                  <a:pt x="945784" y="130264"/>
                </a:lnTo>
                <a:lnTo>
                  <a:pt x="927108" y="120385"/>
                </a:lnTo>
                <a:lnTo>
                  <a:pt x="906313" y="116537"/>
                </a:lnTo>
                <a:lnTo>
                  <a:pt x="980829" y="116537"/>
                </a:lnTo>
                <a:lnTo>
                  <a:pt x="992623" y="129255"/>
                </a:lnTo>
                <a:lnTo>
                  <a:pt x="960891" y="145667"/>
                </a:lnTo>
                <a:close/>
              </a:path>
              <a:path w="1739900" h="368300">
                <a:moveTo>
                  <a:pt x="983306" y="254719"/>
                </a:moveTo>
                <a:lnTo>
                  <a:pt x="898656" y="254719"/>
                </a:lnTo>
                <a:lnTo>
                  <a:pt x="919751" y="253167"/>
                </a:lnTo>
                <a:lnTo>
                  <a:pt x="939405" y="245390"/>
                </a:lnTo>
                <a:lnTo>
                  <a:pt x="956123" y="231731"/>
                </a:lnTo>
                <a:lnTo>
                  <a:pt x="989987" y="248123"/>
                </a:lnTo>
                <a:lnTo>
                  <a:pt x="983306" y="254719"/>
                </a:lnTo>
                <a:close/>
              </a:path>
              <a:path w="1739900" h="368300">
                <a:moveTo>
                  <a:pt x="1708136" y="110702"/>
                </a:moveTo>
                <a:lnTo>
                  <a:pt x="1566749" y="110702"/>
                </a:lnTo>
                <a:lnTo>
                  <a:pt x="1582358" y="98707"/>
                </a:lnTo>
                <a:lnTo>
                  <a:pt x="1599798" y="89911"/>
                </a:lnTo>
                <a:lnTo>
                  <a:pt x="1618581" y="84505"/>
                </a:lnTo>
                <a:lnTo>
                  <a:pt x="1638220" y="82661"/>
                </a:lnTo>
                <a:lnTo>
                  <a:pt x="1672025" y="88219"/>
                </a:lnTo>
                <a:lnTo>
                  <a:pt x="1701538" y="103828"/>
                </a:lnTo>
                <a:lnTo>
                  <a:pt x="1708136" y="110702"/>
                </a:lnTo>
                <a:close/>
              </a:path>
              <a:path w="1739900" h="368300">
                <a:moveTo>
                  <a:pt x="1566749" y="368192"/>
                </a:moveTo>
                <a:lnTo>
                  <a:pt x="1533649" y="368192"/>
                </a:lnTo>
                <a:lnTo>
                  <a:pt x="1533649" y="83581"/>
                </a:lnTo>
                <a:lnTo>
                  <a:pt x="1566749" y="83581"/>
                </a:lnTo>
                <a:lnTo>
                  <a:pt x="1566749" y="110702"/>
                </a:lnTo>
                <a:lnTo>
                  <a:pt x="1708136" y="110702"/>
                </a:lnTo>
                <a:lnTo>
                  <a:pt x="1712975" y="115742"/>
                </a:lnTo>
                <a:lnTo>
                  <a:pt x="1641095" y="115742"/>
                </a:lnTo>
                <a:lnTo>
                  <a:pt x="1613369" y="120098"/>
                </a:lnTo>
                <a:lnTo>
                  <a:pt x="1590186" y="134098"/>
                </a:lnTo>
                <a:lnTo>
                  <a:pt x="1573871" y="155647"/>
                </a:lnTo>
                <a:lnTo>
                  <a:pt x="1566749" y="182655"/>
                </a:lnTo>
                <a:lnTo>
                  <a:pt x="1566749" y="191181"/>
                </a:lnTo>
                <a:lnTo>
                  <a:pt x="1573542" y="217500"/>
                </a:lnTo>
                <a:lnTo>
                  <a:pt x="1589116" y="238747"/>
                </a:lnTo>
                <a:lnTo>
                  <a:pt x="1611365" y="252949"/>
                </a:lnTo>
                <a:lnTo>
                  <a:pt x="1638180" y="258131"/>
                </a:lnTo>
                <a:lnTo>
                  <a:pt x="1713519" y="258131"/>
                </a:lnTo>
                <a:lnTo>
                  <a:pt x="1707698" y="263115"/>
                </a:lnTo>
                <a:lnTo>
                  <a:pt x="1566749" y="263115"/>
                </a:lnTo>
                <a:lnTo>
                  <a:pt x="1566749" y="368192"/>
                </a:lnTo>
                <a:close/>
              </a:path>
              <a:path w="1739900" h="368300">
                <a:moveTo>
                  <a:pt x="1713519" y="258131"/>
                </a:moveTo>
                <a:lnTo>
                  <a:pt x="1638322" y="258131"/>
                </a:lnTo>
                <a:lnTo>
                  <a:pt x="1665750" y="252701"/>
                </a:lnTo>
                <a:lnTo>
                  <a:pt x="1688355" y="237795"/>
                </a:lnTo>
                <a:lnTo>
                  <a:pt x="1703795" y="215616"/>
                </a:lnTo>
                <a:lnTo>
                  <a:pt x="1709831" y="188348"/>
                </a:lnTo>
                <a:lnTo>
                  <a:pt x="1704900" y="160861"/>
                </a:lnTo>
                <a:lnTo>
                  <a:pt x="1690368" y="138084"/>
                </a:lnTo>
                <a:lnTo>
                  <a:pt x="1668383" y="122287"/>
                </a:lnTo>
                <a:lnTo>
                  <a:pt x="1641095" y="115742"/>
                </a:lnTo>
                <a:lnTo>
                  <a:pt x="1712975" y="115742"/>
                </a:lnTo>
                <a:lnTo>
                  <a:pt x="1724622" y="127875"/>
                </a:lnTo>
                <a:lnTo>
                  <a:pt x="1739135" y="158748"/>
                </a:lnTo>
                <a:lnTo>
                  <a:pt x="1739369" y="160861"/>
                </a:lnTo>
                <a:lnTo>
                  <a:pt x="1739474" y="208108"/>
                </a:lnTo>
                <a:lnTo>
                  <a:pt x="1735735" y="225106"/>
                </a:lnTo>
                <a:lnTo>
                  <a:pt x="1718688" y="253705"/>
                </a:lnTo>
                <a:lnTo>
                  <a:pt x="1713519" y="258131"/>
                </a:lnTo>
                <a:close/>
              </a:path>
              <a:path w="1739900" h="368300">
                <a:moveTo>
                  <a:pt x="1627567" y="290594"/>
                </a:moveTo>
                <a:lnTo>
                  <a:pt x="1595281" y="281985"/>
                </a:lnTo>
                <a:lnTo>
                  <a:pt x="1566749" y="263115"/>
                </a:lnTo>
                <a:lnTo>
                  <a:pt x="1707698" y="263115"/>
                </a:lnTo>
                <a:lnTo>
                  <a:pt x="1692720" y="275939"/>
                </a:lnTo>
                <a:lnTo>
                  <a:pt x="1660937" y="288669"/>
                </a:lnTo>
                <a:lnTo>
                  <a:pt x="1627567" y="290594"/>
                </a:lnTo>
                <a:close/>
              </a:path>
              <a:path w="1739900" h="368300">
                <a:moveTo>
                  <a:pt x="516267" y="83101"/>
                </a:moveTo>
                <a:lnTo>
                  <a:pt x="483127" y="83101"/>
                </a:lnTo>
                <a:lnTo>
                  <a:pt x="483127" y="27840"/>
                </a:lnTo>
                <a:lnTo>
                  <a:pt x="516267" y="27840"/>
                </a:lnTo>
                <a:lnTo>
                  <a:pt x="516267" y="83101"/>
                </a:lnTo>
                <a:close/>
              </a:path>
              <a:path w="1739900" h="368300">
                <a:moveTo>
                  <a:pt x="674483" y="290963"/>
                </a:moveTo>
                <a:lnTo>
                  <a:pt x="635688" y="282714"/>
                </a:lnTo>
                <a:lnTo>
                  <a:pt x="601783" y="259678"/>
                </a:lnTo>
                <a:lnTo>
                  <a:pt x="579335" y="225481"/>
                </a:lnTo>
                <a:lnTo>
                  <a:pt x="571854" y="186718"/>
                </a:lnTo>
                <a:lnTo>
                  <a:pt x="579335" y="147975"/>
                </a:lnTo>
                <a:lnTo>
                  <a:pt x="601783" y="113778"/>
                </a:lnTo>
                <a:lnTo>
                  <a:pt x="635688" y="90741"/>
                </a:lnTo>
                <a:lnTo>
                  <a:pt x="674483" y="82493"/>
                </a:lnTo>
                <a:lnTo>
                  <a:pt x="713590" y="89128"/>
                </a:lnTo>
                <a:lnTo>
                  <a:pt x="748429" y="110742"/>
                </a:lnTo>
                <a:lnTo>
                  <a:pt x="781529" y="110742"/>
                </a:lnTo>
                <a:lnTo>
                  <a:pt x="781529" y="115485"/>
                </a:lnTo>
                <a:lnTo>
                  <a:pt x="676716" y="115485"/>
                </a:lnTo>
                <a:lnTo>
                  <a:pt x="648841" y="121083"/>
                </a:lnTo>
                <a:lnTo>
                  <a:pt x="626078" y="136349"/>
                </a:lnTo>
                <a:lnTo>
                  <a:pt x="610731" y="158991"/>
                </a:lnTo>
                <a:lnTo>
                  <a:pt x="605103" y="186718"/>
                </a:lnTo>
                <a:lnTo>
                  <a:pt x="610636" y="213978"/>
                </a:lnTo>
                <a:lnTo>
                  <a:pt x="610731" y="214445"/>
                </a:lnTo>
                <a:lnTo>
                  <a:pt x="626078" y="237087"/>
                </a:lnTo>
                <a:lnTo>
                  <a:pt x="648841" y="252353"/>
                </a:lnTo>
                <a:lnTo>
                  <a:pt x="676716" y="257951"/>
                </a:lnTo>
                <a:lnTo>
                  <a:pt x="781529" y="257951"/>
                </a:lnTo>
                <a:lnTo>
                  <a:pt x="781529" y="262714"/>
                </a:lnTo>
                <a:lnTo>
                  <a:pt x="748429" y="262714"/>
                </a:lnTo>
                <a:lnTo>
                  <a:pt x="713590" y="284327"/>
                </a:lnTo>
                <a:lnTo>
                  <a:pt x="674483" y="290963"/>
                </a:lnTo>
                <a:close/>
              </a:path>
              <a:path w="1739900" h="368300">
                <a:moveTo>
                  <a:pt x="575022" y="115125"/>
                </a:moveTo>
                <a:lnTo>
                  <a:pt x="447432" y="115125"/>
                </a:lnTo>
                <a:lnTo>
                  <a:pt x="447432" y="83101"/>
                </a:lnTo>
                <a:lnTo>
                  <a:pt x="575022" y="83101"/>
                </a:lnTo>
                <a:lnTo>
                  <a:pt x="575022" y="115125"/>
                </a:lnTo>
                <a:close/>
              </a:path>
              <a:path w="1739900" h="368300">
                <a:moveTo>
                  <a:pt x="781529" y="110742"/>
                </a:moveTo>
                <a:lnTo>
                  <a:pt x="748429" y="110742"/>
                </a:lnTo>
                <a:lnTo>
                  <a:pt x="748429" y="83521"/>
                </a:lnTo>
                <a:lnTo>
                  <a:pt x="781529" y="83521"/>
                </a:lnTo>
                <a:lnTo>
                  <a:pt x="781529" y="110742"/>
                </a:lnTo>
                <a:close/>
              </a:path>
              <a:path w="1739900" h="368300">
                <a:moveTo>
                  <a:pt x="568241" y="285671"/>
                </a:moveTo>
                <a:lnTo>
                  <a:pt x="529728" y="285671"/>
                </a:lnTo>
                <a:lnTo>
                  <a:pt x="511643" y="282027"/>
                </a:lnTo>
                <a:lnTo>
                  <a:pt x="496873" y="272118"/>
                </a:lnTo>
                <a:lnTo>
                  <a:pt x="486911" y="257426"/>
                </a:lnTo>
                <a:lnTo>
                  <a:pt x="483248" y="239437"/>
                </a:lnTo>
                <a:lnTo>
                  <a:pt x="483127" y="115125"/>
                </a:lnTo>
                <a:lnTo>
                  <a:pt x="516287" y="115125"/>
                </a:lnTo>
                <a:lnTo>
                  <a:pt x="516287" y="246810"/>
                </a:lnTo>
                <a:lnTo>
                  <a:pt x="522296" y="252787"/>
                </a:lnTo>
                <a:lnTo>
                  <a:pt x="568241" y="252787"/>
                </a:lnTo>
                <a:lnTo>
                  <a:pt x="568241" y="285671"/>
                </a:lnTo>
                <a:close/>
              </a:path>
              <a:path w="1739900" h="368300">
                <a:moveTo>
                  <a:pt x="781529" y="257951"/>
                </a:moveTo>
                <a:lnTo>
                  <a:pt x="676716" y="257951"/>
                </a:lnTo>
                <a:lnTo>
                  <a:pt x="690752" y="256569"/>
                </a:lnTo>
                <a:lnTo>
                  <a:pt x="704121" y="252528"/>
                </a:lnTo>
                <a:lnTo>
                  <a:pt x="736296" y="226238"/>
                </a:lnTo>
                <a:lnTo>
                  <a:pt x="748328" y="186718"/>
                </a:lnTo>
                <a:lnTo>
                  <a:pt x="742700" y="158991"/>
                </a:lnTo>
                <a:lnTo>
                  <a:pt x="727353" y="136349"/>
                </a:lnTo>
                <a:lnTo>
                  <a:pt x="704591" y="121083"/>
                </a:lnTo>
                <a:lnTo>
                  <a:pt x="676716" y="115485"/>
                </a:lnTo>
                <a:lnTo>
                  <a:pt x="781529" y="115485"/>
                </a:lnTo>
                <a:lnTo>
                  <a:pt x="781529" y="257951"/>
                </a:lnTo>
                <a:close/>
              </a:path>
              <a:path w="1739900" h="368300">
                <a:moveTo>
                  <a:pt x="781529" y="285671"/>
                </a:moveTo>
                <a:lnTo>
                  <a:pt x="748429" y="285671"/>
                </a:lnTo>
                <a:lnTo>
                  <a:pt x="748429" y="262714"/>
                </a:lnTo>
                <a:lnTo>
                  <a:pt x="781529" y="262714"/>
                </a:lnTo>
                <a:lnTo>
                  <a:pt x="781529" y="285671"/>
                </a:lnTo>
                <a:close/>
              </a:path>
              <a:path w="1739900" h="368300">
                <a:moveTo>
                  <a:pt x="325516" y="290963"/>
                </a:moveTo>
                <a:lnTo>
                  <a:pt x="286721" y="282714"/>
                </a:lnTo>
                <a:lnTo>
                  <a:pt x="252817" y="259678"/>
                </a:lnTo>
                <a:lnTo>
                  <a:pt x="230368" y="225481"/>
                </a:lnTo>
                <a:lnTo>
                  <a:pt x="222885" y="186728"/>
                </a:lnTo>
                <a:lnTo>
                  <a:pt x="230368" y="147975"/>
                </a:lnTo>
                <a:lnTo>
                  <a:pt x="252817" y="113778"/>
                </a:lnTo>
                <a:lnTo>
                  <a:pt x="286721" y="90741"/>
                </a:lnTo>
                <a:lnTo>
                  <a:pt x="325516" y="82493"/>
                </a:lnTo>
                <a:lnTo>
                  <a:pt x="364623" y="89128"/>
                </a:lnTo>
                <a:lnTo>
                  <a:pt x="399462" y="110742"/>
                </a:lnTo>
                <a:lnTo>
                  <a:pt x="432542" y="110742"/>
                </a:lnTo>
                <a:lnTo>
                  <a:pt x="432542" y="115505"/>
                </a:lnTo>
                <a:lnTo>
                  <a:pt x="327749" y="115505"/>
                </a:lnTo>
                <a:lnTo>
                  <a:pt x="299874" y="121103"/>
                </a:lnTo>
                <a:lnTo>
                  <a:pt x="277112" y="136369"/>
                </a:lnTo>
                <a:lnTo>
                  <a:pt x="261764" y="159011"/>
                </a:lnTo>
                <a:lnTo>
                  <a:pt x="256139" y="186728"/>
                </a:lnTo>
                <a:lnTo>
                  <a:pt x="261670" y="214001"/>
                </a:lnTo>
                <a:lnTo>
                  <a:pt x="261764" y="214465"/>
                </a:lnTo>
                <a:lnTo>
                  <a:pt x="277112" y="237107"/>
                </a:lnTo>
                <a:lnTo>
                  <a:pt x="299874" y="252373"/>
                </a:lnTo>
                <a:lnTo>
                  <a:pt x="327749" y="257971"/>
                </a:lnTo>
                <a:lnTo>
                  <a:pt x="432542" y="257971"/>
                </a:lnTo>
                <a:lnTo>
                  <a:pt x="432542" y="262714"/>
                </a:lnTo>
                <a:lnTo>
                  <a:pt x="399462" y="262714"/>
                </a:lnTo>
                <a:lnTo>
                  <a:pt x="364623" y="284327"/>
                </a:lnTo>
                <a:lnTo>
                  <a:pt x="325516" y="290963"/>
                </a:lnTo>
                <a:close/>
              </a:path>
              <a:path w="1739900" h="368300">
                <a:moveTo>
                  <a:pt x="432542" y="110742"/>
                </a:moveTo>
                <a:lnTo>
                  <a:pt x="399462" y="110742"/>
                </a:lnTo>
                <a:lnTo>
                  <a:pt x="399462" y="83521"/>
                </a:lnTo>
                <a:lnTo>
                  <a:pt x="432542" y="83521"/>
                </a:lnTo>
                <a:lnTo>
                  <a:pt x="432542" y="110742"/>
                </a:lnTo>
                <a:close/>
              </a:path>
              <a:path w="1739900" h="368300">
                <a:moveTo>
                  <a:pt x="432542" y="257971"/>
                </a:moveTo>
                <a:lnTo>
                  <a:pt x="327749" y="257971"/>
                </a:lnTo>
                <a:lnTo>
                  <a:pt x="341787" y="256593"/>
                </a:lnTo>
                <a:lnTo>
                  <a:pt x="355157" y="252554"/>
                </a:lnTo>
                <a:lnTo>
                  <a:pt x="387336" y="226263"/>
                </a:lnTo>
                <a:lnTo>
                  <a:pt x="399359" y="186728"/>
                </a:lnTo>
                <a:lnTo>
                  <a:pt x="393734" y="159011"/>
                </a:lnTo>
                <a:lnTo>
                  <a:pt x="378387" y="136369"/>
                </a:lnTo>
                <a:lnTo>
                  <a:pt x="355624" y="121103"/>
                </a:lnTo>
                <a:lnTo>
                  <a:pt x="327749" y="115505"/>
                </a:lnTo>
                <a:lnTo>
                  <a:pt x="432542" y="115505"/>
                </a:lnTo>
                <a:lnTo>
                  <a:pt x="432542" y="257971"/>
                </a:lnTo>
                <a:close/>
              </a:path>
              <a:path w="1739900" h="368300">
                <a:moveTo>
                  <a:pt x="432542" y="285671"/>
                </a:moveTo>
                <a:lnTo>
                  <a:pt x="399462" y="285671"/>
                </a:lnTo>
                <a:lnTo>
                  <a:pt x="399462" y="262714"/>
                </a:lnTo>
                <a:lnTo>
                  <a:pt x="432542" y="262714"/>
                </a:lnTo>
                <a:lnTo>
                  <a:pt x="432542" y="285671"/>
                </a:lnTo>
                <a:close/>
              </a:path>
            </a:pathLst>
          </a:custGeom>
          <a:solidFill>
            <a:srgbClr val="04182D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497" y="8167746"/>
            <a:ext cx="332105" cy="430530"/>
          </a:xfrm>
          <a:custGeom>
            <a:avLst/>
            <a:gdLst/>
            <a:ahLst/>
            <a:cxnLst/>
            <a:rect l="l" t="t" r="r" b="b"/>
            <a:pathLst>
              <a:path w="332105" h="430529">
                <a:moveTo>
                  <a:pt x="24621" y="316746"/>
                </a:moveTo>
                <a:lnTo>
                  <a:pt x="18208" y="315587"/>
                </a:lnTo>
                <a:lnTo>
                  <a:pt x="12201" y="312824"/>
                </a:lnTo>
                <a:lnTo>
                  <a:pt x="4601" y="308078"/>
                </a:lnTo>
                <a:lnTo>
                  <a:pt x="0" y="299768"/>
                </a:lnTo>
                <a:lnTo>
                  <a:pt x="13" y="16932"/>
                </a:lnTo>
                <a:lnTo>
                  <a:pt x="4618" y="8639"/>
                </a:lnTo>
                <a:lnTo>
                  <a:pt x="12211" y="3906"/>
                </a:lnTo>
                <a:lnTo>
                  <a:pt x="18214" y="1152"/>
                </a:lnTo>
                <a:lnTo>
                  <a:pt x="24618" y="0"/>
                </a:lnTo>
                <a:lnTo>
                  <a:pt x="31110" y="466"/>
                </a:lnTo>
                <a:lnTo>
                  <a:pt x="37373" y="2569"/>
                </a:lnTo>
                <a:lnTo>
                  <a:pt x="38098" y="2929"/>
                </a:lnTo>
                <a:lnTo>
                  <a:pt x="108327" y="42979"/>
                </a:lnTo>
                <a:lnTo>
                  <a:pt x="35965" y="42979"/>
                </a:lnTo>
                <a:lnTo>
                  <a:pt x="35965" y="273770"/>
                </a:lnTo>
                <a:lnTo>
                  <a:pt x="108660" y="273770"/>
                </a:lnTo>
                <a:lnTo>
                  <a:pt x="38420" y="313659"/>
                </a:lnTo>
                <a:lnTo>
                  <a:pt x="37393" y="314180"/>
                </a:lnTo>
                <a:lnTo>
                  <a:pt x="31121" y="316282"/>
                </a:lnTo>
                <a:lnTo>
                  <a:pt x="24621" y="316746"/>
                </a:lnTo>
                <a:close/>
              </a:path>
              <a:path w="332105" h="430529">
                <a:moveTo>
                  <a:pt x="108660" y="273770"/>
                </a:moveTo>
                <a:lnTo>
                  <a:pt x="35965" y="273770"/>
                </a:lnTo>
                <a:lnTo>
                  <a:pt x="147156" y="210683"/>
                </a:lnTo>
                <a:lnTo>
                  <a:pt x="147156" y="106446"/>
                </a:lnTo>
                <a:lnTo>
                  <a:pt x="35965" y="42979"/>
                </a:lnTo>
                <a:lnTo>
                  <a:pt x="108327" y="42979"/>
                </a:lnTo>
                <a:lnTo>
                  <a:pt x="179673" y="83697"/>
                </a:lnTo>
                <a:lnTo>
                  <a:pt x="183113" y="89611"/>
                </a:lnTo>
                <a:lnTo>
                  <a:pt x="183133" y="190288"/>
                </a:lnTo>
                <a:lnTo>
                  <a:pt x="255732" y="190288"/>
                </a:lnTo>
                <a:lnTo>
                  <a:pt x="183133" y="231498"/>
                </a:lnTo>
                <a:lnTo>
                  <a:pt x="183133" y="251953"/>
                </a:lnTo>
                <a:lnTo>
                  <a:pt x="147076" y="251953"/>
                </a:lnTo>
                <a:lnTo>
                  <a:pt x="108660" y="273770"/>
                </a:lnTo>
                <a:close/>
              </a:path>
              <a:path w="332105" h="430529">
                <a:moveTo>
                  <a:pt x="255732" y="190288"/>
                </a:moveTo>
                <a:lnTo>
                  <a:pt x="183133" y="190288"/>
                </a:lnTo>
                <a:lnTo>
                  <a:pt x="295814" y="126340"/>
                </a:lnTo>
                <a:lnTo>
                  <a:pt x="332032" y="146976"/>
                </a:lnTo>
                <a:lnTo>
                  <a:pt x="255732" y="190288"/>
                </a:lnTo>
                <a:close/>
              </a:path>
              <a:path w="332105" h="430529">
                <a:moveTo>
                  <a:pt x="295592" y="430266"/>
                </a:moveTo>
                <a:lnTo>
                  <a:pt x="150555" y="348363"/>
                </a:lnTo>
                <a:lnTo>
                  <a:pt x="147097" y="342438"/>
                </a:lnTo>
                <a:lnTo>
                  <a:pt x="147076" y="251953"/>
                </a:lnTo>
                <a:lnTo>
                  <a:pt x="183133" y="251953"/>
                </a:lnTo>
                <a:lnTo>
                  <a:pt x="183133" y="325448"/>
                </a:lnTo>
                <a:lnTo>
                  <a:pt x="331811" y="409610"/>
                </a:lnTo>
                <a:lnTo>
                  <a:pt x="295592" y="430266"/>
                </a:lnTo>
                <a:close/>
              </a:path>
            </a:pathLst>
          </a:custGeom>
          <a:solidFill>
            <a:srgbClr val="04182D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6FDA84F-2B1C-A787-55BF-857DA8E06F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21</a:t>
            </a:fld>
            <a:endParaRPr lang="en-US" altLang="ko-K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90" dirty="0"/>
              <a:t>Conditional</a:t>
            </a:r>
            <a:r>
              <a:rPr spc="-85" dirty="0"/>
              <a:t> </a:t>
            </a:r>
            <a:r>
              <a:rPr spc="-200" dirty="0"/>
              <a:t>probability</a:t>
            </a:r>
            <a:r>
              <a:rPr spc="-85" dirty="0"/>
              <a:t> </a:t>
            </a:r>
            <a:r>
              <a:rPr spc="-165" dirty="0"/>
              <a:t>formula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3751" y="1331000"/>
            <a:ext cx="178879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1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14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spc="140" dirty="0">
                <a:solidFill>
                  <a:srgbClr val="04182D"/>
                </a:solidFill>
                <a:latin typeface="Georgia"/>
                <a:cs typeface="Georgia"/>
              </a:rPr>
              <a:t>A</a:t>
            </a:r>
            <a:r>
              <a:rPr sz="3100" spc="140" dirty="0">
                <a:solidFill>
                  <a:srgbClr val="04182D"/>
                </a:solidFill>
                <a:latin typeface="Cambria"/>
                <a:cs typeface="Cambria"/>
              </a:rPr>
              <a:t>∣</a:t>
            </a:r>
            <a:r>
              <a:rPr sz="3100" i="1" spc="140" dirty="0">
                <a:solidFill>
                  <a:srgbClr val="04182D"/>
                </a:solidFill>
                <a:latin typeface="Georgia"/>
                <a:cs typeface="Georgia"/>
              </a:rPr>
              <a:t>B</a:t>
            </a:r>
            <a:r>
              <a:rPr sz="3100" spc="140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spc="1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2620234"/>
            <a:ext cx="102352" cy="102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3275286"/>
            <a:ext cx="102352" cy="1023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3756340"/>
            <a:ext cx="122822" cy="12282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3100" i="1" spc="110" dirty="0">
                <a:latin typeface="Georgia"/>
                <a:cs typeface="Georgia"/>
              </a:rPr>
              <a:t>P</a:t>
            </a:r>
            <a:r>
              <a:rPr sz="3100" i="1" spc="-315" dirty="0">
                <a:latin typeface="Georgia"/>
                <a:cs typeface="Georgia"/>
              </a:rPr>
              <a:t> </a:t>
            </a:r>
            <a:r>
              <a:rPr sz="3100" spc="140" dirty="0">
                <a:latin typeface="Cambria"/>
                <a:cs typeface="Cambria"/>
              </a:rPr>
              <a:t>(</a:t>
            </a:r>
            <a:r>
              <a:rPr sz="3100" i="1" spc="140" dirty="0">
                <a:latin typeface="Georgia"/>
                <a:cs typeface="Georgia"/>
              </a:rPr>
              <a:t>A</a:t>
            </a:r>
            <a:r>
              <a:rPr sz="3100" spc="140" dirty="0">
                <a:latin typeface="Cambria"/>
                <a:cs typeface="Cambria"/>
              </a:rPr>
              <a:t>∣</a:t>
            </a:r>
            <a:r>
              <a:rPr sz="3100" i="1" spc="140" dirty="0">
                <a:latin typeface="Georgia"/>
                <a:cs typeface="Georgia"/>
              </a:rPr>
              <a:t>B</a:t>
            </a:r>
            <a:r>
              <a:rPr sz="3100" spc="140" dirty="0">
                <a:latin typeface="Cambria"/>
                <a:cs typeface="Cambria"/>
              </a:rPr>
              <a:t>)</a:t>
            </a:r>
            <a:r>
              <a:rPr sz="3100" spc="90" dirty="0">
                <a:latin typeface="Cambria"/>
                <a:cs typeface="Cambria"/>
              </a:rPr>
              <a:t> </a:t>
            </a:r>
            <a:r>
              <a:rPr spc="-540" dirty="0"/>
              <a:t>→</a:t>
            </a:r>
            <a:r>
              <a:rPr spc="-35" dirty="0"/>
              <a:t> </a:t>
            </a:r>
            <a:r>
              <a:rPr spc="110" dirty="0"/>
              <a:t>Probability</a:t>
            </a:r>
            <a:r>
              <a:rPr spc="-40" dirty="0"/>
              <a:t> </a:t>
            </a:r>
            <a:r>
              <a:rPr spc="114" dirty="0"/>
              <a:t>of</a:t>
            </a:r>
            <a:r>
              <a:rPr spc="-35" dirty="0"/>
              <a:t> </a:t>
            </a:r>
            <a:r>
              <a:rPr spc="85" dirty="0"/>
              <a:t>event</a:t>
            </a:r>
            <a:r>
              <a:rPr spc="-40" dirty="0"/>
              <a:t> </a:t>
            </a:r>
            <a:r>
              <a:rPr spc="55" dirty="0"/>
              <a:t>A,</a:t>
            </a:r>
            <a:r>
              <a:rPr spc="-40" dirty="0"/>
              <a:t> </a:t>
            </a:r>
            <a:r>
              <a:rPr spc="90" dirty="0"/>
              <a:t>given</a:t>
            </a:r>
            <a:r>
              <a:rPr spc="-35" dirty="0"/>
              <a:t> </a:t>
            </a:r>
            <a:r>
              <a:rPr spc="85" dirty="0"/>
              <a:t>event</a:t>
            </a:r>
            <a:r>
              <a:rPr spc="-40" dirty="0"/>
              <a:t> </a:t>
            </a:r>
            <a:r>
              <a:rPr spc="85" dirty="0"/>
              <a:t>B</a:t>
            </a:r>
            <a:endParaRPr sz="3100">
              <a:latin typeface="Cambria"/>
              <a:cs typeface="Cambria"/>
            </a:endParaRPr>
          </a:p>
          <a:p>
            <a:pPr marL="381000" marR="5080" indent="-368935">
              <a:lnSpc>
                <a:spcPct val="104000"/>
              </a:lnSpc>
              <a:spcBef>
                <a:spcPts val="1290"/>
              </a:spcBef>
              <a:tabLst>
                <a:tab pos="959485" algn="l"/>
                <a:tab pos="1410970" algn="l"/>
              </a:tabLst>
            </a:pPr>
            <a:r>
              <a:rPr sz="3100" i="1" spc="110" dirty="0">
                <a:latin typeface="Georgia"/>
                <a:cs typeface="Georgia"/>
              </a:rPr>
              <a:t>P</a:t>
            </a:r>
            <a:r>
              <a:rPr sz="3100" i="1" spc="-320" dirty="0">
                <a:latin typeface="Georgia"/>
                <a:cs typeface="Georgia"/>
              </a:rPr>
              <a:t> </a:t>
            </a:r>
            <a:r>
              <a:rPr sz="3100" spc="105" dirty="0">
                <a:latin typeface="Cambria"/>
                <a:cs typeface="Cambria"/>
              </a:rPr>
              <a:t>(</a:t>
            </a:r>
            <a:r>
              <a:rPr sz="3100" i="1" spc="105" dirty="0">
                <a:latin typeface="Georgia"/>
                <a:cs typeface="Georgia"/>
              </a:rPr>
              <a:t>A</a:t>
            </a:r>
            <a:r>
              <a:rPr sz="3100" i="1" dirty="0">
                <a:latin typeface="Georgia"/>
                <a:cs typeface="Georgia"/>
              </a:rPr>
              <a:t>	</a:t>
            </a:r>
            <a:r>
              <a:rPr sz="3100" spc="-50" dirty="0">
                <a:latin typeface="Cambria"/>
                <a:cs typeface="Cambria"/>
              </a:rPr>
              <a:t>∩</a:t>
            </a:r>
            <a:r>
              <a:rPr sz="3100" dirty="0">
                <a:latin typeface="Cambria"/>
                <a:cs typeface="Cambria"/>
              </a:rPr>
              <a:t>	</a:t>
            </a:r>
            <a:r>
              <a:rPr sz="3100" i="1" spc="250" dirty="0">
                <a:latin typeface="Georgia"/>
                <a:cs typeface="Georgia"/>
              </a:rPr>
              <a:t>B</a:t>
            </a:r>
            <a:r>
              <a:rPr sz="3100" spc="250" dirty="0">
                <a:latin typeface="Cambria"/>
                <a:cs typeface="Cambria"/>
              </a:rPr>
              <a:t>)</a:t>
            </a:r>
            <a:r>
              <a:rPr sz="3100" spc="70" dirty="0">
                <a:latin typeface="Cambria"/>
                <a:cs typeface="Cambria"/>
              </a:rPr>
              <a:t> </a:t>
            </a:r>
            <a:r>
              <a:rPr spc="-540" dirty="0"/>
              <a:t>→</a:t>
            </a:r>
            <a:r>
              <a:rPr spc="-50" dirty="0"/>
              <a:t> </a:t>
            </a:r>
            <a:r>
              <a:rPr spc="110" dirty="0"/>
              <a:t>Probability</a:t>
            </a:r>
            <a:r>
              <a:rPr spc="-50" dirty="0"/>
              <a:t> </a:t>
            </a:r>
            <a:r>
              <a:rPr spc="114" dirty="0"/>
              <a:t>of</a:t>
            </a:r>
            <a:r>
              <a:rPr spc="-55" dirty="0"/>
              <a:t> </a:t>
            </a:r>
            <a:r>
              <a:rPr spc="85" dirty="0"/>
              <a:t>event</a:t>
            </a:r>
            <a:r>
              <a:rPr spc="-55" dirty="0"/>
              <a:t> </a:t>
            </a:r>
            <a:r>
              <a:rPr spc="254" dirty="0"/>
              <a:t>A</a:t>
            </a:r>
            <a:r>
              <a:rPr spc="-50" dirty="0"/>
              <a:t> </a:t>
            </a:r>
            <a:r>
              <a:rPr b="1" dirty="0">
                <a:latin typeface="Tahoma"/>
                <a:cs typeface="Tahoma"/>
              </a:rPr>
              <a:t>and</a:t>
            </a:r>
            <a:r>
              <a:rPr b="1" spc="-5" dirty="0">
                <a:latin typeface="Tahoma"/>
                <a:cs typeface="Tahoma"/>
              </a:rPr>
              <a:t> </a:t>
            </a:r>
            <a:r>
              <a:rPr spc="85" dirty="0"/>
              <a:t>event</a:t>
            </a:r>
            <a:r>
              <a:rPr spc="-50" dirty="0"/>
              <a:t> </a:t>
            </a:r>
            <a:r>
              <a:rPr spc="85" dirty="0"/>
              <a:t>B </a:t>
            </a:r>
            <a:r>
              <a:rPr spc="100" dirty="0"/>
              <a:t>Divided</a:t>
            </a:r>
            <a:r>
              <a:rPr spc="-45" dirty="0"/>
              <a:t> </a:t>
            </a:r>
            <a:r>
              <a:rPr spc="180" dirty="0"/>
              <a:t>by</a:t>
            </a:r>
            <a:r>
              <a:rPr spc="-40" dirty="0"/>
              <a:t> </a:t>
            </a:r>
            <a:r>
              <a:rPr spc="95" dirty="0"/>
              <a:t>the</a:t>
            </a:r>
            <a:r>
              <a:rPr spc="-40" dirty="0"/>
              <a:t> </a:t>
            </a:r>
            <a:r>
              <a:rPr spc="110" dirty="0"/>
              <a:t>probability</a:t>
            </a:r>
            <a:r>
              <a:rPr spc="-40" dirty="0"/>
              <a:t> </a:t>
            </a:r>
            <a:r>
              <a:rPr spc="114" dirty="0"/>
              <a:t>of</a:t>
            </a:r>
            <a:r>
              <a:rPr spc="-40" dirty="0"/>
              <a:t> </a:t>
            </a:r>
            <a:r>
              <a:rPr spc="85" dirty="0"/>
              <a:t>event</a:t>
            </a:r>
            <a:r>
              <a:rPr spc="-40" dirty="0"/>
              <a:t> </a:t>
            </a:r>
            <a:r>
              <a:rPr spc="135" dirty="0"/>
              <a:t>B</a:t>
            </a:r>
            <a:r>
              <a:rPr spc="-40" dirty="0"/>
              <a:t> </a:t>
            </a:r>
            <a:r>
              <a:rPr spc="-540" dirty="0"/>
              <a:t>→</a:t>
            </a:r>
            <a:r>
              <a:rPr spc="-45" dirty="0"/>
              <a:t> </a:t>
            </a:r>
            <a:r>
              <a:rPr sz="3100" i="1" spc="110" dirty="0">
                <a:latin typeface="Georgia"/>
                <a:cs typeface="Georgia"/>
              </a:rPr>
              <a:t>P</a:t>
            </a:r>
            <a:r>
              <a:rPr sz="3100" i="1" spc="-310" dirty="0">
                <a:latin typeface="Georgia"/>
                <a:cs typeface="Georgia"/>
              </a:rPr>
              <a:t> </a:t>
            </a:r>
            <a:r>
              <a:rPr sz="3100" spc="145" dirty="0">
                <a:latin typeface="Cambria"/>
                <a:cs typeface="Cambria"/>
              </a:rPr>
              <a:t>(</a:t>
            </a:r>
            <a:r>
              <a:rPr sz="3100" i="1" spc="145" dirty="0">
                <a:latin typeface="Georgia"/>
                <a:cs typeface="Georgia"/>
              </a:rPr>
              <a:t>B</a:t>
            </a:r>
            <a:r>
              <a:rPr sz="3100" spc="145" dirty="0">
                <a:latin typeface="Cambria"/>
                <a:cs typeface="Cambria"/>
              </a:rPr>
              <a:t>)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2389" y="1597115"/>
            <a:ext cx="963294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spc="145" dirty="0">
                <a:solidFill>
                  <a:srgbClr val="04182D"/>
                </a:solidFill>
                <a:latin typeface="Georgia"/>
                <a:cs typeface="Georgia"/>
              </a:rPr>
              <a:t>B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78737" y="1617192"/>
            <a:ext cx="1863089" cy="20955"/>
          </a:xfrm>
          <a:custGeom>
            <a:avLst/>
            <a:gdLst/>
            <a:ahLst/>
            <a:cxnLst/>
            <a:rect l="l" t="t" r="r" b="b"/>
            <a:pathLst>
              <a:path w="1863090" h="20955">
                <a:moveTo>
                  <a:pt x="1862810" y="0"/>
                </a:moveTo>
                <a:lnTo>
                  <a:pt x="0" y="0"/>
                </a:lnTo>
                <a:lnTo>
                  <a:pt x="0" y="20472"/>
                </a:lnTo>
                <a:lnTo>
                  <a:pt x="1862810" y="20472"/>
                </a:lnTo>
                <a:lnTo>
                  <a:pt x="1862810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64769" y="1064885"/>
            <a:ext cx="189928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59485" algn="l"/>
                <a:tab pos="141097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105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spc="105" dirty="0">
                <a:solidFill>
                  <a:srgbClr val="04182D"/>
                </a:solidFill>
                <a:latin typeface="Georgia"/>
                <a:cs typeface="Georgia"/>
              </a:rPr>
              <a:t>A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	</a:t>
            </a:r>
            <a:r>
              <a:rPr sz="3100" spc="-50" dirty="0">
                <a:solidFill>
                  <a:srgbClr val="04182D"/>
                </a:solidFill>
                <a:latin typeface="Cambria"/>
                <a:cs typeface="Cambria"/>
              </a:rPr>
              <a:t>∩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i="1" spc="225" dirty="0">
                <a:solidFill>
                  <a:srgbClr val="04182D"/>
                </a:solidFill>
                <a:latin typeface="Georgia"/>
                <a:cs typeface="Georgia"/>
              </a:rPr>
              <a:t>B</a:t>
            </a:r>
            <a:r>
              <a:rPr sz="3100" spc="225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0635D51-5CC1-016A-AABB-A3B84FE150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en-US" altLang="ko-K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938" y="2157161"/>
            <a:ext cx="5308600" cy="233489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412750" marR="343535" algn="ctr">
              <a:lnSpc>
                <a:spcPts val="6770"/>
              </a:lnSpc>
              <a:spcBef>
                <a:spcPts val="1130"/>
              </a:spcBef>
            </a:pPr>
            <a:r>
              <a:rPr sz="6450" spc="-330" dirty="0"/>
              <a:t>Discrete </a:t>
            </a:r>
            <a:r>
              <a:rPr sz="6450" spc="-434" dirty="0"/>
              <a:t>distributions</a:t>
            </a:r>
            <a:endParaRPr sz="6450"/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34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B033714-34DE-85AF-291B-6081516498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en-US" altLang="ko-K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4065904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05" dirty="0"/>
              <a:t>Rolling</a:t>
            </a:r>
            <a:r>
              <a:rPr spc="-140" dirty="0"/>
              <a:t> </a:t>
            </a:r>
            <a:r>
              <a:rPr spc="-229" dirty="0"/>
              <a:t>the</a:t>
            </a:r>
            <a:r>
              <a:rPr spc="-140" dirty="0"/>
              <a:t> </a:t>
            </a:r>
            <a:r>
              <a:rPr spc="-50" dirty="0"/>
              <a:t>dice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7594" y="1511871"/>
            <a:ext cx="10007774" cy="552784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81DBBD-0E66-EBE5-D15C-8646C6F01F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24</a:t>
            </a:fld>
            <a:endParaRPr lang="en-US" altLang="ko-K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75" dirty="0"/>
              <a:t>Choosing</a:t>
            </a:r>
            <a:r>
              <a:rPr spc="-105" dirty="0"/>
              <a:t> </a:t>
            </a:r>
            <a:r>
              <a:rPr spc="-175" dirty="0"/>
              <a:t>salespeople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100" y="2391866"/>
            <a:ext cx="12571358" cy="330288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5B611D-CF7C-6FD4-732A-5AE7B1796A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25</a:t>
            </a:fld>
            <a:endParaRPr lang="en-US" altLang="ko-K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95" dirty="0"/>
              <a:t> </a:t>
            </a:r>
            <a:r>
              <a:rPr spc="-27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22301"/>
            <a:ext cx="1139317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00" b="1" i="1" spc="-130" dirty="0">
                <a:solidFill>
                  <a:srgbClr val="04182D"/>
                </a:solidFill>
                <a:latin typeface="Tahoma"/>
                <a:cs typeface="Tahoma"/>
              </a:rPr>
              <a:t>Describes</a:t>
            </a:r>
            <a:r>
              <a:rPr sz="3000" b="1" i="1" spc="-9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000" b="1" i="1" spc="-170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3000" b="1" i="1" spc="-5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000" b="1" i="1" spc="-125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3000" b="1" i="1" spc="-9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000" b="1" i="1" spc="-50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3000" b="1" i="1" spc="-7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000" b="1" i="1" spc="-65" dirty="0">
                <a:solidFill>
                  <a:srgbClr val="04182D"/>
                </a:solidFill>
                <a:latin typeface="Tahoma"/>
                <a:cs typeface="Tahoma"/>
              </a:rPr>
              <a:t>each</a:t>
            </a:r>
            <a:r>
              <a:rPr sz="300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000" b="1" i="1" spc="-155" dirty="0">
                <a:solidFill>
                  <a:srgbClr val="04182D"/>
                </a:solidFill>
                <a:latin typeface="Tahoma"/>
                <a:cs typeface="Tahoma"/>
              </a:rPr>
              <a:t>possible</a:t>
            </a:r>
            <a:r>
              <a:rPr sz="3000" b="1" i="1" spc="-6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000" b="1" i="1" spc="-155" dirty="0">
                <a:solidFill>
                  <a:srgbClr val="04182D"/>
                </a:solidFill>
                <a:latin typeface="Tahoma"/>
                <a:cs typeface="Tahoma"/>
              </a:rPr>
              <a:t>outcome</a:t>
            </a:r>
            <a:r>
              <a:rPr sz="3000" b="1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000" b="1" i="1" spc="-195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3000" b="1" i="1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000" b="1" i="1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300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000" b="1" i="1" spc="-50" dirty="0">
                <a:solidFill>
                  <a:srgbClr val="04182D"/>
                </a:solidFill>
                <a:latin typeface="Tahoma"/>
                <a:cs typeface="Tahoma"/>
              </a:rPr>
              <a:t>scenario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7594" y="1852049"/>
            <a:ext cx="10007774" cy="20956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7789" y="5279051"/>
            <a:ext cx="10920095" cy="1851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5"/>
              </a:spcBef>
            </a:pPr>
            <a:r>
              <a:rPr sz="2650" b="1" i="1" spc="-85" dirty="0">
                <a:solidFill>
                  <a:srgbClr val="04182D"/>
                </a:solidFill>
                <a:latin typeface="Tahoma"/>
                <a:cs typeface="Tahoma"/>
              </a:rPr>
              <a:t>Expected</a:t>
            </a:r>
            <a:r>
              <a:rPr sz="2650" b="1" i="1" spc="-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55" dirty="0">
                <a:solidFill>
                  <a:srgbClr val="04182D"/>
                </a:solidFill>
                <a:latin typeface="Tahoma"/>
                <a:cs typeface="Tahoma"/>
              </a:rPr>
              <a:t>value</a:t>
            </a:r>
            <a:r>
              <a:rPr sz="2550" spc="-155" dirty="0">
                <a:solidFill>
                  <a:srgbClr val="04182D"/>
                </a:solidFill>
                <a:latin typeface="Tahoma"/>
                <a:cs typeface="Tahoma"/>
              </a:rPr>
              <a:t>: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mean</a:t>
            </a:r>
            <a:r>
              <a:rPr sz="2650" b="1" i="1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04182D"/>
                </a:solidFill>
                <a:latin typeface="Tahoma"/>
                <a:cs typeface="Tahoma"/>
              </a:rPr>
              <a:t>distribution</a:t>
            </a: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55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</a:pP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Expected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value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225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2550" spc="-2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fair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die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roll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440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endParaRPr sz="2550">
              <a:latin typeface="Tahoma"/>
              <a:cs typeface="Tahoma"/>
            </a:endParaRPr>
          </a:p>
          <a:p>
            <a:pPr marL="63500">
              <a:lnSpc>
                <a:spcPts val="2820"/>
              </a:lnSpc>
              <a:spcBef>
                <a:spcPts val="260"/>
              </a:spcBef>
              <a:tabLst>
                <a:tab pos="946150" algn="l"/>
                <a:tab pos="2653030" algn="l"/>
                <a:tab pos="4360545" algn="l"/>
                <a:tab pos="6067425" algn="l"/>
                <a:tab pos="7774305" algn="l"/>
                <a:tab pos="9481185" algn="l"/>
              </a:tabLst>
            </a:pP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(1</a:t>
            </a:r>
            <a:r>
              <a:rPr sz="3100" spc="-13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4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50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(2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65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50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(3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65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50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(4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65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50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(5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65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50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(6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65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42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1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u="none" spc="1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3.5</a:t>
            </a:r>
            <a:endParaRPr sz="3100">
              <a:latin typeface="Cambria"/>
              <a:cs typeface="Cambria"/>
            </a:endParaRPr>
          </a:p>
          <a:p>
            <a:pPr marL="946150">
              <a:lnSpc>
                <a:spcPts val="1680"/>
              </a:lnSpc>
              <a:tabLst>
                <a:tab pos="2653030" algn="l"/>
                <a:tab pos="4360545" algn="l"/>
                <a:tab pos="6067425" algn="l"/>
                <a:tab pos="7774305" algn="l"/>
                <a:tab pos="9481185" algn="l"/>
              </a:tabLst>
            </a:pP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r>
              <a:rPr sz="215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r>
              <a:rPr sz="215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r>
              <a:rPr sz="215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r>
              <a:rPr sz="215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r>
              <a:rPr sz="215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DE560-0D18-60AF-609B-5E3CF73058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26</a:t>
            </a:fld>
            <a:endParaRPr lang="en-US" altLang="ko-K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759" y="1351045"/>
            <a:ext cx="102352" cy="1023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8589" y="-98674"/>
            <a:ext cx="11678285" cy="2183130"/>
          </a:xfrm>
          <a:prstGeom prst="rect">
            <a:avLst/>
          </a:prstGeom>
        </p:spPr>
        <p:txBody>
          <a:bodyPr vert="horz" wrap="square" lIns="0" tIns="386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45"/>
              </a:spcBef>
            </a:pPr>
            <a:r>
              <a:rPr spc="-254" dirty="0"/>
              <a:t>Why</a:t>
            </a:r>
            <a:r>
              <a:rPr spc="-135" dirty="0"/>
              <a:t> are </a:t>
            </a:r>
            <a:r>
              <a:rPr spc="-200" dirty="0"/>
              <a:t>probability</a:t>
            </a:r>
            <a:r>
              <a:rPr spc="-135" dirty="0"/>
              <a:t> </a:t>
            </a:r>
            <a:r>
              <a:rPr spc="-265" dirty="0"/>
              <a:t>distributions</a:t>
            </a:r>
            <a:r>
              <a:rPr spc="-135" dirty="0"/>
              <a:t> </a:t>
            </a:r>
            <a:r>
              <a:rPr spc="-175" dirty="0"/>
              <a:t>important?</a:t>
            </a:r>
          </a:p>
          <a:p>
            <a:pPr marL="381000" marR="4612005">
              <a:lnSpc>
                <a:spcPct val="126400"/>
              </a:lnSpc>
              <a:spcBef>
                <a:spcPts val="900"/>
              </a:spcBef>
            </a:pPr>
            <a:r>
              <a:rPr sz="2550" b="0" spc="114" dirty="0">
                <a:latin typeface="Tahoma"/>
                <a:cs typeface="Tahoma"/>
              </a:rPr>
              <a:t>Help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60" dirty="0">
                <a:latin typeface="Tahoma"/>
                <a:cs typeface="Tahoma"/>
              </a:rPr>
              <a:t>us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80" dirty="0">
                <a:latin typeface="Tahoma"/>
                <a:cs typeface="Tahoma"/>
              </a:rPr>
              <a:t>to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114" dirty="0">
                <a:latin typeface="Tahoma"/>
                <a:cs typeface="Tahoma"/>
              </a:rPr>
              <a:t>quantify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55" dirty="0">
                <a:latin typeface="Tahoma"/>
                <a:cs typeface="Tahoma"/>
              </a:rPr>
              <a:t>risk</a:t>
            </a:r>
            <a:r>
              <a:rPr sz="2550" b="0" spc="-40" dirty="0">
                <a:latin typeface="Tahoma"/>
                <a:cs typeface="Tahoma"/>
              </a:rPr>
              <a:t> </a:t>
            </a:r>
            <a:r>
              <a:rPr sz="2550" b="0" spc="150" dirty="0">
                <a:latin typeface="Tahoma"/>
                <a:cs typeface="Tahoma"/>
              </a:rPr>
              <a:t>and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55" dirty="0">
                <a:latin typeface="Tahoma"/>
                <a:cs typeface="Tahoma"/>
              </a:rPr>
              <a:t>inform</a:t>
            </a:r>
            <a:r>
              <a:rPr sz="2550" b="0" spc="-35" dirty="0">
                <a:latin typeface="Tahoma"/>
                <a:cs typeface="Tahoma"/>
              </a:rPr>
              <a:t> </a:t>
            </a:r>
            <a:r>
              <a:rPr sz="2550" b="0" spc="95" dirty="0">
                <a:latin typeface="Tahoma"/>
                <a:cs typeface="Tahoma"/>
              </a:rPr>
              <a:t>decision </a:t>
            </a:r>
            <a:r>
              <a:rPr sz="2550" b="0" spc="110" dirty="0">
                <a:latin typeface="Tahoma"/>
                <a:cs typeface="Tahoma"/>
              </a:rPr>
              <a:t>making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4135019"/>
            <a:ext cx="102352" cy="102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91" y="4616073"/>
            <a:ext cx="122822" cy="1228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7056" y="3860298"/>
            <a:ext cx="6430645" cy="1499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935">
              <a:lnSpc>
                <a:spcPct val="126400"/>
              </a:lnSpc>
              <a:spcBef>
                <a:spcPts val="95"/>
              </a:spcBef>
            </a:pP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Used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04182D"/>
                </a:solidFill>
                <a:latin typeface="Tahoma"/>
                <a:cs typeface="Tahoma"/>
              </a:rPr>
              <a:t>extensively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50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hypothesis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04182D"/>
                </a:solidFill>
                <a:latin typeface="Tahoma"/>
                <a:cs typeface="Tahoma"/>
              </a:rPr>
              <a:t>testing </a:t>
            </a:r>
            <a:r>
              <a:rPr sz="2550" spc="110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that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04182D"/>
                </a:solidFill>
                <a:latin typeface="Tahoma"/>
                <a:cs typeface="Tahoma"/>
              </a:rPr>
              <a:t>results</a:t>
            </a:r>
            <a:r>
              <a:rPr sz="2550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04182D"/>
                </a:solidFill>
                <a:latin typeface="Tahoma"/>
                <a:cs typeface="Tahoma"/>
              </a:rPr>
              <a:t>occurred</a:t>
            </a:r>
            <a:r>
              <a:rPr sz="2550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04182D"/>
                </a:solidFill>
                <a:latin typeface="Tahoma"/>
                <a:cs typeface="Tahoma"/>
              </a:rPr>
              <a:t>by </a:t>
            </a:r>
            <a:r>
              <a:rPr sz="2550" spc="160" dirty="0">
                <a:solidFill>
                  <a:srgbClr val="04182D"/>
                </a:solidFill>
                <a:latin typeface="Tahoma"/>
                <a:cs typeface="Tahoma"/>
              </a:rPr>
              <a:t>chance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23436" y="1166812"/>
            <a:ext cx="3561848" cy="23745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5663" y="7499933"/>
            <a:ext cx="728218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17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0" dirty="0">
                <a:solidFill>
                  <a:srgbClr val="04182D"/>
                </a:solidFill>
                <a:latin typeface="Tahoma"/>
                <a:cs typeface="Tahoma"/>
                <a:hlinkClick r:id="rId6"/>
              </a:rPr>
              <a:t>https://unsplash.com/@timmossholder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6D1E92F-4DA4-F50E-5803-2BDA6FF6CA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en-US" altLang="ko-K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Visualizing</a:t>
            </a:r>
            <a:r>
              <a:rPr spc="-105" dirty="0"/>
              <a:t> </a:t>
            </a:r>
            <a:r>
              <a:rPr spc="50" dirty="0"/>
              <a:t>a</a:t>
            </a:r>
            <a:r>
              <a:rPr spc="-105" dirty="0"/>
              <a:t> </a:t>
            </a:r>
            <a:r>
              <a:rPr spc="-200" dirty="0"/>
              <a:t>probability</a:t>
            </a:r>
            <a:r>
              <a:rPr spc="-105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10369"/>
            <a:ext cx="9176467" cy="596721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9114D-2576-762E-A86A-C05732421D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28</a:t>
            </a:fld>
            <a:endParaRPr lang="en-US" altLang="ko-K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8589" y="273861"/>
            <a:ext cx="473710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b="1" spc="-204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4500" b="1" spc="-1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4500" b="1" spc="-1145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r>
              <a:rPr sz="4500" b="1" spc="-1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4500" b="1" spc="-45" dirty="0">
                <a:solidFill>
                  <a:srgbClr val="04182D"/>
                </a:solidFill>
                <a:latin typeface="Tahoma"/>
                <a:cs typeface="Tahoma"/>
              </a:rPr>
              <a:t>area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51447" y="1105778"/>
            <a:ext cx="325247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(die</a:t>
            </a:r>
            <a:r>
              <a:rPr sz="3100" spc="-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roll)</a:t>
            </a:r>
            <a:r>
              <a:rPr sz="3100" spc="11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1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2</a:t>
            </a:r>
            <a:r>
              <a:rPr sz="3100" spc="11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3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95" dirty="0">
                <a:solidFill>
                  <a:srgbClr val="04182D"/>
                </a:solidFill>
                <a:latin typeface="Cambria"/>
                <a:cs typeface="Cambria"/>
              </a:rPr>
              <a:t>?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522" y="2118054"/>
            <a:ext cx="8501142" cy="550461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19708CD-A6DD-9D00-8A27-61EB446292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29</a:t>
            </a:fld>
            <a:endParaRPr lang="en-US" altLang="ko-K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Assigning</a:t>
            </a:r>
            <a:r>
              <a:rPr spc="-85" dirty="0"/>
              <a:t> </a:t>
            </a:r>
            <a:r>
              <a:rPr spc="-170" dirty="0"/>
              <a:t>salespeople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756" y="2943203"/>
            <a:ext cx="11318398" cy="22522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5834060"/>
            <a:ext cx="102352" cy="1023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7056" y="5657597"/>
            <a:ext cx="147574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b="1" spc="-70" dirty="0">
                <a:solidFill>
                  <a:srgbClr val="04182D"/>
                </a:solidFill>
                <a:latin typeface="Tahoma"/>
                <a:cs typeface="Tahoma"/>
              </a:rPr>
              <a:t>Sampling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75D2AC-D56F-AF33-7543-2A8FC9DDCE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8589" y="273861"/>
            <a:ext cx="473710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b="1" spc="-204" dirty="0">
                <a:solidFill>
                  <a:srgbClr val="04182D"/>
                </a:solidFill>
                <a:latin typeface="Tahoma"/>
                <a:cs typeface="Tahoma"/>
              </a:rPr>
              <a:t>Probability</a:t>
            </a:r>
            <a:r>
              <a:rPr sz="4500" b="1" spc="-1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4500" b="1" spc="-1145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r>
              <a:rPr sz="4500" b="1" spc="-1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4500" b="1" spc="-45" dirty="0">
                <a:solidFill>
                  <a:srgbClr val="04182D"/>
                </a:solidFill>
                <a:latin typeface="Tahoma"/>
                <a:cs typeface="Tahoma"/>
              </a:rPr>
              <a:t>area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42265" y="1105778"/>
            <a:ext cx="367030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(die</a:t>
            </a:r>
            <a:r>
              <a:rPr sz="3100" spc="-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roll)</a:t>
            </a:r>
            <a:r>
              <a:rPr sz="3100" spc="114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1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2</a:t>
            </a:r>
            <a:r>
              <a:rPr sz="3100" spc="11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14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55" dirty="0">
                <a:solidFill>
                  <a:srgbClr val="04182D"/>
                </a:solidFill>
                <a:latin typeface="Cambria"/>
                <a:cs typeface="Cambria"/>
              </a:rPr>
              <a:t>1/3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522" y="2118054"/>
            <a:ext cx="8501142" cy="550461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0722FA-70C2-4C79-6389-DE74770E89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30</a:t>
            </a:fld>
            <a:endParaRPr lang="en-US" altLang="ko-K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61"/>
            <a:ext cx="294322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85" dirty="0"/>
              <a:t>Uneven</a:t>
            </a:r>
            <a:r>
              <a:rPr spc="-140" dirty="0"/>
              <a:t> </a:t>
            </a:r>
            <a:r>
              <a:rPr spc="-120" dirty="0"/>
              <a:t>die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9329" y="1413925"/>
            <a:ext cx="7154152" cy="39591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7789" y="5817446"/>
            <a:ext cx="11082020" cy="104711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320"/>
              </a:spcBef>
            </a:pPr>
            <a:r>
              <a:rPr sz="2550" spc="140" dirty="0">
                <a:solidFill>
                  <a:srgbClr val="04182D"/>
                </a:solidFill>
                <a:latin typeface="Tahoma"/>
                <a:cs typeface="Tahoma"/>
              </a:rPr>
              <a:t>Expected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04182D"/>
                </a:solidFill>
                <a:latin typeface="Tahoma"/>
                <a:cs typeface="Tahoma"/>
              </a:rPr>
              <a:t>value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04182D"/>
                </a:solidFill>
                <a:latin typeface="Tahoma"/>
                <a:cs typeface="Tahoma"/>
              </a:rPr>
              <a:t>uneven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04182D"/>
                </a:solidFill>
                <a:latin typeface="Tahoma"/>
                <a:cs typeface="Tahoma"/>
              </a:rPr>
              <a:t>die</a:t>
            </a:r>
            <a:r>
              <a:rPr sz="2550" spc="-1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04182D"/>
                </a:solidFill>
                <a:latin typeface="Tahoma"/>
                <a:cs typeface="Tahoma"/>
              </a:rPr>
              <a:t>roll</a:t>
            </a:r>
            <a:r>
              <a:rPr sz="2550" spc="-1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spc="-440" dirty="0">
                <a:solidFill>
                  <a:srgbClr val="04182D"/>
                </a:solidFill>
                <a:latin typeface="Tahoma"/>
                <a:cs typeface="Tahoma"/>
              </a:rPr>
              <a:t>=</a:t>
            </a:r>
            <a:endParaRPr sz="2550">
              <a:latin typeface="Tahoma"/>
              <a:cs typeface="Tahoma"/>
            </a:endParaRPr>
          </a:p>
          <a:p>
            <a:pPr marL="63500">
              <a:lnSpc>
                <a:spcPts val="2820"/>
              </a:lnSpc>
              <a:spcBef>
                <a:spcPts val="259"/>
              </a:spcBef>
              <a:tabLst>
                <a:tab pos="946150" algn="l"/>
                <a:tab pos="4324985" algn="l"/>
                <a:tab pos="6031865" algn="l"/>
                <a:tab pos="7738745" algn="l"/>
                <a:tab pos="9445625" algn="l"/>
              </a:tabLst>
            </a:pP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(1</a:t>
            </a:r>
            <a:r>
              <a:rPr sz="3100" spc="-13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4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50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-7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(2</a:t>
            </a:r>
            <a:r>
              <a:rPr sz="3100" u="none" spc="-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spc="-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0)</a:t>
            </a:r>
            <a:r>
              <a:rPr sz="3100" u="none" spc="-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(3</a:t>
            </a:r>
            <a:r>
              <a:rPr sz="3100" u="none" spc="-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65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50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(4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65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50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(5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65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50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+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(6</a:t>
            </a:r>
            <a:r>
              <a:rPr sz="3100" u="none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65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225" u="heavy" spc="-172" baseline="33591" dirty="0">
                <a:solidFill>
                  <a:srgbClr val="04182D"/>
                </a:solidFill>
                <a:uFill>
                  <a:solidFill>
                    <a:srgbClr val="04182D"/>
                  </a:solidFill>
                </a:uFill>
                <a:latin typeface="Cambria"/>
                <a:cs typeface="Cambria"/>
              </a:rPr>
              <a:t>1</a:t>
            </a:r>
            <a:r>
              <a:rPr sz="3225" u="none" spc="-142" baseline="33591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u="none" spc="1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u="none" spc="1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u="none" spc="-20" dirty="0">
                <a:solidFill>
                  <a:srgbClr val="04182D"/>
                </a:solidFill>
                <a:latin typeface="Cambria"/>
                <a:cs typeface="Cambria"/>
              </a:rPr>
              <a:t>3.67</a:t>
            </a:r>
            <a:endParaRPr sz="3100">
              <a:latin typeface="Cambria"/>
              <a:cs typeface="Cambria"/>
            </a:endParaRPr>
          </a:p>
          <a:p>
            <a:pPr marL="946150">
              <a:lnSpc>
                <a:spcPts val="1680"/>
              </a:lnSpc>
              <a:tabLst>
                <a:tab pos="4324985" algn="l"/>
                <a:tab pos="6031865" algn="l"/>
                <a:tab pos="7738745" algn="l"/>
                <a:tab pos="9445625" algn="l"/>
              </a:tabLst>
            </a:pP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r>
              <a:rPr sz="215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3</a:t>
            </a:r>
            <a:r>
              <a:rPr sz="215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r>
              <a:rPr sz="215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r>
              <a:rPr sz="215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2150" spc="-50" dirty="0">
                <a:solidFill>
                  <a:srgbClr val="04182D"/>
                </a:solidFill>
                <a:latin typeface="Cambria"/>
                <a:cs typeface="Cambria"/>
              </a:rPr>
              <a:t>6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07C7F5-696C-01C2-E320-027575DD36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31</a:t>
            </a:fld>
            <a:endParaRPr lang="en-US" altLang="ko-K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Visualizing</a:t>
            </a:r>
            <a:r>
              <a:rPr spc="-125" dirty="0"/>
              <a:t> </a:t>
            </a:r>
            <a:r>
              <a:rPr spc="-280" dirty="0"/>
              <a:t>uneven</a:t>
            </a:r>
            <a:r>
              <a:rPr spc="-120" dirty="0"/>
              <a:t> </a:t>
            </a:r>
            <a:r>
              <a:rPr spc="-180" dirty="0"/>
              <a:t>probabilities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649" y="1310369"/>
            <a:ext cx="9176467" cy="596721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A68D56-1F80-180C-45CA-106F271230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32</a:t>
            </a:fld>
            <a:endParaRPr lang="en-US" altLang="ko-K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8589" y="273861"/>
            <a:ext cx="354076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b="1" spc="-190" dirty="0">
                <a:solidFill>
                  <a:srgbClr val="04182D"/>
                </a:solidFill>
                <a:latin typeface="Tahoma"/>
                <a:cs typeface="Tahoma"/>
              </a:rPr>
              <a:t>Adding</a:t>
            </a:r>
            <a:r>
              <a:rPr sz="4500" b="1" spc="-1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4500" b="1" spc="-100" dirty="0">
                <a:solidFill>
                  <a:srgbClr val="04182D"/>
                </a:solidFill>
                <a:latin typeface="Tahoma"/>
                <a:cs typeface="Tahoma"/>
              </a:rPr>
              <a:t>areas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0957" y="1105778"/>
            <a:ext cx="457390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(uneven</a:t>
            </a:r>
            <a:r>
              <a:rPr sz="3100" spc="-3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die</a:t>
            </a:r>
            <a:r>
              <a:rPr sz="3100" spc="1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roll)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2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105" dirty="0">
                <a:solidFill>
                  <a:srgbClr val="04182D"/>
                </a:solidFill>
                <a:latin typeface="Cambria"/>
                <a:cs typeface="Cambria"/>
              </a:rPr>
              <a:t>?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522" y="2118054"/>
            <a:ext cx="8501142" cy="550461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96749CC-7591-E529-74CC-8171B89574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33</a:t>
            </a:fld>
            <a:endParaRPr lang="en-US" altLang="ko-K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8589" y="273885"/>
            <a:ext cx="354076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b="1" spc="-190" dirty="0">
                <a:solidFill>
                  <a:srgbClr val="04182D"/>
                </a:solidFill>
                <a:latin typeface="Tahoma"/>
                <a:cs typeface="Tahoma"/>
              </a:rPr>
              <a:t>Adding</a:t>
            </a:r>
            <a:r>
              <a:rPr sz="4500" b="1" spc="-1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4500" b="1" spc="-100" dirty="0">
                <a:solidFill>
                  <a:srgbClr val="04182D"/>
                </a:solidFill>
                <a:latin typeface="Tahoma"/>
                <a:cs typeface="Tahoma"/>
              </a:rPr>
              <a:t>areas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81455" y="1105802"/>
            <a:ext cx="499173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(uneven</a:t>
            </a:r>
            <a:r>
              <a:rPr sz="3100" spc="-3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die</a:t>
            </a:r>
            <a:r>
              <a:rPr sz="3100" spc="1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roll)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2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30" dirty="0">
                <a:solidFill>
                  <a:srgbClr val="04182D"/>
                </a:solidFill>
                <a:latin typeface="Cambria"/>
                <a:cs typeface="Cambria"/>
              </a:rPr>
              <a:t>1/6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522" y="2118077"/>
            <a:ext cx="8501142" cy="550461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B9B9DE4-78A5-99BE-B571-911A5E396C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34</a:t>
            </a:fld>
            <a:endParaRPr lang="en-US" altLang="ko-K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0" dirty="0"/>
              <a:t>Discrete</a:t>
            </a:r>
            <a:r>
              <a:rPr spc="-85" dirty="0"/>
              <a:t> </a:t>
            </a:r>
            <a:r>
              <a:rPr spc="-200" dirty="0"/>
              <a:t>probability</a:t>
            </a:r>
            <a:r>
              <a:rPr spc="-85" dirty="0"/>
              <a:t> </a:t>
            </a:r>
            <a:r>
              <a:rPr spc="-275" dirty="0"/>
              <a:t>distributions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64502"/>
            <a:ext cx="9626600" cy="13049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b="1" i="1" spc="-90" dirty="0">
                <a:solidFill>
                  <a:srgbClr val="04182D"/>
                </a:solidFill>
                <a:latin typeface="Tahoma"/>
                <a:cs typeface="Tahoma"/>
              </a:rPr>
              <a:t>Describe</a:t>
            </a:r>
            <a:r>
              <a:rPr sz="2650" b="1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probabilities</a:t>
            </a:r>
            <a:r>
              <a:rPr sz="2650" b="1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14" dirty="0">
                <a:solidFill>
                  <a:srgbClr val="04182D"/>
                </a:solidFill>
                <a:latin typeface="Tahoma"/>
                <a:cs typeface="Tahoma"/>
              </a:rPr>
              <a:t>for</a:t>
            </a:r>
            <a:r>
              <a:rPr sz="2650" b="1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5" dirty="0">
                <a:solidFill>
                  <a:srgbClr val="04182D"/>
                </a:solidFill>
                <a:latin typeface="Tahoma"/>
                <a:cs typeface="Tahoma"/>
              </a:rPr>
              <a:t>discrete</a:t>
            </a:r>
            <a:r>
              <a:rPr sz="2650" b="1" i="1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" dirty="0">
                <a:solidFill>
                  <a:srgbClr val="04182D"/>
                </a:solidFill>
                <a:latin typeface="Tahoma"/>
                <a:cs typeface="Tahoma"/>
              </a:rPr>
              <a:t>outcomes</a:t>
            </a:r>
            <a:endParaRPr sz="2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40"/>
              </a:spcBef>
              <a:tabLst>
                <a:tab pos="7463790" algn="l"/>
              </a:tabLst>
            </a:pP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Fair</a:t>
            </a:r>
            <a:r>
              <a:rPr sz="3200" b="1" spc="-2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25" dirty="0">
                <a:solidFill>
                  <a:srgbClr val="04182D"/>
                </a:solidFill>
                <a:latin typeface="Tahoma"/>
                <a:cs typeface="Tahoma"/>
              </a:rPr>
              <a:t>die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	</a:t>
            </a:r>
            <a:r>
              <a:rPr sz="3200" b="1" spc="-125" dirty="0">
                <a:solidFill>
                  <a:srgbClr val="04182D"/>
                </a:solidFill>
                <a:latin typeface="Tahoma"/>
                <a:cs typeface="Tahoma"/>
              </a:rPr>
              <a:t>Uneven</a:t>
            </a:r>
            <a:r>
              <a:rPr sz="3200" b="1" spc="-10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40" dirty="0">
                <a:solidFill>
                  <a:srgbClr val="04182D"/>
                </a:solidFill>
                <a:latin typeface="Tahoma"/>
                <a:cs typeface="Tahoma"/>
              </a:rPr>
              <a:t>die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420" y="2617493"/>
            <a:ext cx="5573433" cy="40834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03313" y="7244208"/>
            <a:ext cx="447103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b="1" i="1" spc="-105" dirty="0">
                <a:solidFill>
                  <a:srgbClr val="04182D"/>
                </a:solidFill>
                <a:latin typeface="Tahoma"/>
                <a:cs typeface="Tahoma"/>
              </a:rPr>
              <a:t>Discrete</a:t>
            </a:r>
            <a:r>
              <a:rPr sz="2650" b="1" i="1" spc="-4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65" dirty="0">
                <a:solidFill>
                  <a:srgbClr val="04182D"/>
                </a:solidFill>
                <a:latin typeface="Tahoma"/>
                <a:cs typeface="Tahoma"/>
              </a:rPr>
              <a:t>uniform</a:t>
            </a:r>
            <a:r>
              <a:rPr sz="2650" b="1" i="1" spc="-3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distribution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7643" y="2617493"/>
            <a:ext cx="5573433" cy="408348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374DCFF-3EF8-C16E-FD0C-DA00578C6E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35</a:t>
            </a:fld>
            <a:endParaRPr lang="en-US" altLang="ko-K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0" dirty="0"/>
              <a:t>Sampling</a:t>
            </a:r>
            <a:r>
              <a:rPr spc="-125" dirty="0"/>
              <a:t> </a:t>
            </a:r>
            <a:r>
              <a:rPr spc="-225" dirty="0"/>
              <a:t>from</a:t>
            </a:r>
            <a:r>
              <a:rPr spc="-125" dirty="0"/>
              <a:t> </a:t>
            </a:r>
            <a:r>
              <a:rPr spc="50" dirty="0"/>
              <a:t>a</a:t>
            </a:r>
            <a:r>
              <a:rPr spc="-125" dirty="0"/>
              <a:t> </a:t>
            </a:r>
            <a:r>
              <a:rPr spc="-204" dirty="0"/>
              <a:t>discrete</a:t>
            </a:r>
            <a:r>
              <a:rPr spc="-125" dirty="0"/>
              <a:t> </a:t>
            </a:r>
            <a:r>
              <a:rPr spc="-270" dirty="0"/>
              <a:t>distribution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1289" y="1166812"/>
          <a:ext cx="2067559" cy="4151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Roll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Result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8589" y="6182459"/>
            <a:ext cx="211899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i="1" spc="114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25" dirty="0">
                <a:solidFill>
                  <a:srgbClr val="04182D"/>
                </a:solidFill>
                <a:latin typeface="Cambria"/>
                <a:cs typeface="Cambria"/>
              </a:rPr>
              <a:t>3.5</a:t>
            </a:r>
            <a:endParaRPr sz="31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942512" y="1166812"/>
          <a:ext cx="2067559" cy="6513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Roll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Result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6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9107BB-0C49-0EAC-FCB8-7459ABA8B0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36</a:t>
            </a:fld>
            <a:endParaRPr lang="en-US" altLang="ko-K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5" dirty="0"/>
              <a:t>Visualizing</a:t>
            </a:r>
            <a:r>
              <a:rPr spc="-125" dirty="0"/>
              <a:t> </a:t>
            </a:r>
            <a:r>
              <a:rPr spc="50" dirty="0"/>
              <a:t>a</a:t>
            </a:r>
            <a:r>
              <a:rPr spc="-120" dirty="0"/>
              <a:t> </a:t>
            </a:r>
            <a:r>
              <a:rPr spc="-150" dirty="0"/>
              <a:t>sample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3381" y="1310393"/>
            <a:ext cx="9170736" cy="596721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E2660-7369-1B92-9904-A50EF12BB1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37</a:t>
            </a:fld>
            <a:endParaRPr lang="en-US" altLang="ko-K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Sample</a:t>
            </a:r>
            <a:r>
              <a:rPr spc="-135" dirty="0"/>
              <a:t> </a:t>
            </a:r>
            <a:r>
              <a:rPr spc="-260" dirty="0"/>
              <a:t>distribution</a:t>
            </a:r>
            <a:r>
              <a:rPr spc="-130" dirty="0"/>
              <a:t> </a:t>
            </a:r>
            <a:r>
              <a:rPr spc="-229" dirty="0"/>
              <a:t>vs</a:t>
            </a:r>
            <a:r>
              <a:rPr spc="-130" dirty="0"/>
              <a:t> </a:t>
            </a:r>
            <a:r>
              <a:rPr spc="-204" dirty="0"/>
              <a:t>theoretical</a:t>
            </a:r>
            <a:r>
              <a:rPr spc="-130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224" y="1274924"/>
            <a:ext cx="6907827" cy="4493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47096" y="6428104"/>
            <a:ext cx="211899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i="1" spc="114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25" dirty="0">
                <a:solidFill>
                  <a:srgbClr val="04182D"/>
                </a:solidFill>
                <a:latin typeface="Cambria"/>
                <a:cs typeface="Cambria"/>
              </a:rPr>
              <a:t>3.0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6129" y="1274924"/>
            <a:ext cx="6912144" cy="44931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98319" y="6428104"/>
            <a:ext cx="211899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i="1" spc="114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25" dirty="0">
                <a:solidFill>
                  <a:srgbClr val="04182D"/>
                </a:solidFill>
                <a:latin typeface="Cambria"/>
                <a:cs typeface="Cambria"/>
              </a:rPr>
              <a:t>3.5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9DE664C-AC9F-40CB-97E5-29F40A39C3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38</a:t>
            </a:fld>
            <a:endParaRPr lang="en-US" altLang="ko-K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436054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20" dirty="0"/>
              <a:t>A</a:t>
            </a:r>
            <a:r>
              <a:rPr spc="-155" dirty="0"/>
              <a:t> </a:t>
            </a:r>
            <a:r>
              <a:rPr spc="-180" dirty="0"/>
              <a:t>bigger</a:t>
            </a:r>
            <a:r>
              <a:rPr spc="-155" dirty="0"/>
              <a:t> </a:t>
            </a:r>
            <a:r>
              <a:rPr spc="-160" dirty="0"/>
              <a:t>sample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3717925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-70" dirty="0">
                <a:solidFill>
                  <a:srgbClr val="04182D"/>
                </a:solidFill>
                <a:latin typeface="Tahoma"/>
                <a:cs typeface="Tahoma"/>
              </a:rPr>
              <a:t>Sample</a:t>
            </a:r>
            <a:r>
              <a:rPr sz="3200" b="1" spc="-1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3200" b="1" spc="-8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240" dirty="0">
                <a:solidFill>
                  <a:srgbClr val="04182D"/>
                </a:solidFill>
                <a:latin typeface="Tahoma"/>
                <a:cs typeface="Tahoma"/>
              </a:rPr>
              <a:t>100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90" dirty="0">
                <a:solidFill>
                  <a:srgbClr val="04182D"/>
                </a:solidFill>
                <a:latin typeface="Tahoma"/>
                <a:cs typeface="Tahoma"/>
              </a:rPr>
              <a:t>rolls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5435" y="1850310"/>
            <a:ext cx="7066627" cy="45852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68757" y="7103626"/>
            <a:ext cx="231711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i="1" spc="114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40" dirty="0">
                <a:solidFill>
                  <a:srgbClr val="04182D"/>
                </a:solidFill>
                <a:latin typeface="Cambria"/>
                <a:cs typeface="Cambria"/>
              </a:rPr>
              <a:t>3.33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5D2F24-F8A3-35C2-E0DB-E735981F6D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39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Assigning</a:t>
            </a:r>
            <a:r>
              <a:rPr spc="-85" dirty="0"/>
              <a:t> </a:t>
            </a:r>
            <a:r>
              <a:rPr spc="-170" dirty="0"/>
              <a:t>salespeople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756" y="1246115"/>
            <a:ext cx="11318398" cy="39493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10788" y="5773051"/>
            <a:ext cx="373316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194560" algn="l"/>
                <a:tab pos="255016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2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(Brian)</a:t>
            </a:r>
            <a:r>
              <a:rPr sz="3100" spc="3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-75" baseline="-37634" dirty="0">
                <a:solidFill>
                  <a:srgbClr val="04182D"/>
                </a:solidFill>
                <a:latin typeface="Cambria"/>
                <a:cs typeface="Cambria"/>
              </a:rPr>
              <a:t>4</a:t>
            </a:r>
            <a:r>
              <a:rPr sz="4650" baseline="-37634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75" dirty="0">
                <a:solidFill>
                  <a:srgbClr val="04182D"/>
                </a:solidFill>
                <a:latin typeface="Cambria"/>
                <a:cs typeface="Cambria"/>
              </a:rPr>
              <a:t>25%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06270" y="6059246"/>
            <a:ext cx="205104" cy="20955"/>
          </a:xfrm>
          <a:custGeom>
            <a:avLst/>
            <a:gdLst/>
            <a:ahLst/>
            <a:cxnLst/>
            <a:rect l="l" t="t" r="r" b="b"/>
            <a:pathLst>
              <a:path w="205104" h="20954">
                <a:moveTo>
                  <a:pt x="204698" y="0"/>
                </a:moveTo>
                <a:lnTo>
                  <a:pt x="0" y="0"/>
                </a:lnTo>
                <a:lnTo>
                  <a:pt x="0" y="20472"/>
                </a:lnTo>
                <a:lnTo>
                  <a:pt x="204698" y="20472"/>
                </a:lnTo>
                <a:lnTo>
                  <a:pt x="204698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92935" y="5506936"/>
            <a:ext cx="224154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05" dirty="0">
                <a:solidFill>
                  <a:srgbClr val="04182D"/>
                </a:solidFill>
                <a:latin typeface="Cambria"/>
                <a:cs typeface="Cambria"/>
              </a:rPr>
              <a:t>1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B06D8EC-E115-041D-D498-B9C4A6D1AC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608901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0" dirty="0"/>
              <a:t>An</a:t>
            </a:r>
            <a:r>
              <a:rPr spc="-215" dirty="0"/>
              <a:t> </a:t>
            </a:r>
            <a:r>
              <a:rPr spc="-254" dirty="0"/>
              <a:t>even</a:t>
            </a:r>
            <a:r>
              <a:rPr spc="-165" dirty="0"/>
              <a:t> </a:t>
            </a:r>
            <a:r>
              <a:rPr spc="-180" dirty="0"/>
              <a:t>bigger</a:t>
            </a:r>
            <a:r>
              <a:rPr spc="-165" dirty="0"/>
              <a:t> </a:t>
            </a:r>
            <a:r>
              <a:rPr spc="-145" dirty="0"/>
              <a:t>sample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589" y="1133642"/>
            <a:ext cx="3980179" cy="516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b="1" spc="-70" dirty="0">
                <a:solidFill>
                  <a:srgbClr val="04182D"/>
                </a:solidFill>
                <a:latin typeface="Tahoma"/>
                <a:cs typeface="Tahoma"/>
              </a:rPr>
              <a:t>Sample</a:t>
            </a:r>
            <a:r>
              <a:rPr sz="3200" b="1" spc="-1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3200" b="1" spc="-9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165" dirty="0">
                <a:solidFill>
                  <a:srgbClr val="04182D"/>
                </a:solidFill>
                <a:latin typeface="Tahoma"/>
                <a:cs typeface="Tahoma"/>
              </a:rPr>
              <a:t>1000</a:t>
            </a:r>
            <a:r>
              <a:rPr sz="3200" b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3200" b="1" spc="-90" dirty="0">
                <a:solidFill>
                  <a:srgbClr val="04182D"/>
                </a:solidFill>
                <a:latin typeface="Tahoma"/>
                <a:cs typeface="Tahoma"/>
              </a:rPr>
              <a:t>rolls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5435" y="1841484"/>
            <a:ext cx="7066627" cy="45940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68757" y="7103626"/>
            <a:ext cx="231711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90" dirty="0">
                <a:solidFill>
                  <a:srgbClr val="04182D"/>
                </a:solidFill>
                <a:latin typeface="Georgia"/>
                <a:cs typeface="Georgia"/>
              </a:rPr>
              <a:t>Mean</a:t>
            </a:r>
            <a:r>
              <a:rPr sz="3100" i="1" spc="114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40" dirty="0">
                <a:solidFill>
                  <a:srgbClr val="04182D"/>
                </a:solidFill>
                <a:latin typeface="Cambria"/>
                <a:cs typeface="Cambria"/>
              </a:rPr>
              <a:t>3.52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89FE56-96BA-08E7-48AA-5D99A3A0DC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40</a:t>
            </a:fld>
            <a:endParaRPr lang="en-US" altLang="ko-K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5" dirty="0"/>
              <a:t>Law</a:t>
            </a:r>
            <a:r>
              <a:rPr spc="-165" dirty="0"/>
              <a:t> </a:t>
            </a:r>
            <a:r>
              <a:rPr spc="-90" dirty="0"/>
              <a:t>of</a:t>
            </a:r>
            <a:r>
              <a:rPr spc="-200" dirty="0"/>
              <a:t> </a:t>
            </a:r>
            <a:r>
              <a:rPr spc="-185" dirty="0"/>
              <a:t>large</a:t>
            </a:r>
            <a:r>
              <a:rPr spc="-165" dirty="0"/>
              <a:t> </a:t>
            </a:r>
            <a:r>
              <a:rPr spc="-285" dirty="0"/>
              <a:t>numbers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1289" y="1985628"/>
          <a:ext cx="3274695" cy="2372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5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Sample</a:t>
                      </a:r>
                      <a:r>
                        <a:rPr sz="2550" b="1" spc="-9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size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Mean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0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3.00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100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3.33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8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1000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3.52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8589" y="1164502"/>
            <a:ext cx="1394142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b="1" i="1" dirty="0">
                <a:solidFill>
                  <a:srgbClr val="04182D"/>
                </a:solidFill>
                <a:latin typeface="Tahoma"/>
                <a:cs typeface="Tahoma"/>
              </a:rPr>
              <a:t>As</a:t>
            </a:r>
            <a:r>
              <a:rPr sz="2650" b="1" i="1" spc="-114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650" b="1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size</a:t>
            </a:r>
            <a:r>
              <a:rPr sz="265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20" dirty="0">
                <a:solidFill>
                  <a:srgbClr val="04182D"/>
                </a:solidFill>
                <a:latin typeface="Tahoma"/>
                <a:cs typeface="Tahoma"/>
              </a:rPr>
              <a:t>of</a:t>
            </a:r>
            <a:r>
              <a:rPr sz="265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0" dirty="0">
                <a:solidFill>
                  <a:srgbClr val="04182D"/>
                </a:solidFill>
                <a:latin typeface="Tahoma"/>
                <a:cs typeface="Tahoma"/>
              </a:rPr>
              <a:t>your</a:t>
            </a:r>
            <a:r>
              <a:rPr sz="2650" b="1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14" dirty="0">
                <a:solidFill>
                  <a:srgbClr val="04182D"/>
                </a:solidFill>
                <a:latin typeface="Tahoma"/>
                <a:cs typeface="Tahoma"/>
              </a:rPr>
              <a:t>sample</a:t>
            </a:r>
            <a:r>
              <a:rPr sz="265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14" dirty="0">
                <a:solidFill>
                  <a:srgbClr val="04182D"/>
                </a:solidFill>
                <a:latin typeface="Tahoma"/>
                <a:cs typeface="Tahoma"/>
              </a:rPr>
              <a:t>increases,</a:t>
            </a:r>
            <a:r>
              <a:rPr sz="2650" b="1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65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14" dirty="0">
                <a:solidFill>
                  <a:srgbClr val="04182D"/>
                </a:solidFill>
                <a:latin typeface="Tahoma"/>
                <a:cs typeface="Tahoma"/>
              </a:rPr>
              <a:t>sample</a:t>
            </a:r>
            <a:r>
              <a:rPr sz="265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mean</a:t>
            </a:r>
            <a:r>
              <a:rPr sz="2650" b="1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80" dirty="0">
                <a:solidFill>
                  <a:srgbClr val="04182D"/>
                </a:solidFill>
                <a:latin typeface="Tahoma"/>
                <a:cs typeface="Tahoma"/>
              </a:rPr>
              <a:t>will</a:t>
            </a:r>
            <a:r>
              <a:rPr sz="2650" b="1" i="1" spc="-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85" dirty="0">
                <a:solidFill>
                  <a:srgbClr val="04182D"/>
                </a:solidFill>
                <a:latin typeface="Tahoma"/>
                <a:cs typeface="Tahoma"/>
              </a:rPr>
              <a:t>approach</a:t>
            </a:r>
            <a:r>
              <a:rPr sz="2650" b="1" i="1" spc="-70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25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2650" b="1" i="1" spc="-6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105" dirty="0">
                <a:solidFill>
                  <a:srgbClr val="04182D"/>
                </a:solidFill>
                <a:latin typeface="Tahoma"/>
                <a:cs typeface="Tahoma"/>
              </a:rPr>
              <a:t>expected</a:t>
            </a:r>
            <a:r>
              <a:rPr sz="2650" b="1" i="1" spc="-7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650" b="1" i="1" spc="-25" dirty="0">
                <a:solidFill>
                  <a:srgbClr val="04182D"/>
                </a:solidFill>
                <a:latin typeface="Tahoma"/>
                <a:cs typeface="Tahoma"/>
              </a:rPr>
              <a:t>value.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3D677FD-8385-9B26-3497-524A697894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41</a:t>
            </a:fld>
            <a:endParaRPr lang="en-US" altLang="ko-K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938" y="2157209"/>
            <a:ext cx="5308600" cy="233489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412750" marR="343535" algn="ctr">
              <a:lnSpc>
                <a:spcPts val="6770"/>
              </a:lnSpc>
              <a:spcBef>
                <a:spcPts val="1130"/>
              </a:spcBef>
            </a:pPr>
            <a:r>
              <a:rPr sz="6450" spc="-390" dirty="0"/>
              <a:t>Continuous </a:t>
            </a:r>
            <a:r>
              <a:rPr sz="6450" spc="-434" dirty="0"/>
              <a:t>distributions</a:t>
            </a:r>
            <a:endParaRPr sz="6450"/>
          </a:p>
          <a:p>
            <a:pPr algn="ctr">
              <a:lnSpc>
                <a:spcPct val="100000"/>
              </a:lnSpc>
              <a:spcBef>
                <a:spcPts val="910"/>
              </a:spcBef>
              <a:tabLst>
                <a:tab pos="2806700" algn="l"/>
                <a:tab pos="3401060" algn="l"/>
              </a:tabLst>
            </a:pP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-60" dirty="0"/>
              <a:t>N</a:t>
            </a:r>
            <a:r>
              <a:rPr sz="2250" spc="-335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254" dirty="0"/>
              <a:t>R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25" dirty="0"/>
              <a:t>D</a:t>
            </a:r>
            <a:r>
              <a:rPr sz="2250" spc="-335" dirty="0"/>
              <a:t> </a:t>
            </a:r>
            <a:r>
              <a:rPr sz="2250" spc="-125" dirty="0"/>
              <a:t>U</a:t>
            </a:r>
            <a:r>
              <a:rPr sz="2250" spc="-33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90" dirty="0"/>
              <a:t>T</a:t>
            </a:r>
            <a:r>
              <a:rPr sz="2250" spc="-335" dirty="0"/>
              <a:t> </a:t>
            </a:r>
            <a:r>
              <a:rPr sz="2250" spc="-470" dirty="0"/>
              <a:t>I</a:t>
            </a:r>
            <a:r>
              <a:rPr sz="2250" spc="-335" dirty="0"/>
              <a:t> </a:t>
            </a:r>
            <a:r>
              <a:rPr sz="2250" spc="65" dirty="0"/>
              <a:t>O</a:t>
            </a:r>
            <a:r>
              <a:rPr sz="2250" spc="-335" dirty="0"/>
              <a:t> </a:t>
            </a:r>
            <a:r>
              <a:rPr sz="2250" spc="-50" dirty="0"/>
              <a:t>N</a:t>
            </a:r>
            <a:r>
              <a:rPr sz="2250" dirty="0"/>
              <a:t>	</a:t>
            </a:r>
            <a:r>
              <a:rPr sz="2250" spc="90" dirty="0"/>
              <a:t>TO</a:t>
            </a:r>
            <a:r>
              <a:rPr sz="2250" dirty="0"/>
              <a:t>	</a:t>
            </a:r>
            <a:r>
              <a:rPr sz="2250" spc="80" dirty="0"/>
              <a:t>STAT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dirty="0"/>
              <a:t>ST</a:t>
            </a:r>
            <a:r>
              <a:rPr sz="2250" spc="-330" dirty="0"/>
              <a:t> </a:t>
            </a:r>
            <a:r>
              <a:rPr sz="2250" spc="-470" dirty="0"/>
              <a:t>I</a:t>
            </a:r>
            <a:r>
              <a:rPr sz="2250" spc="-325" dirty="0"/>
              <a:t> </a:t>
            </a:r>
            <a:r>
              <a:rPr sz="2250" spc="210" dirty="0"/>
              <a:t>C</a:t>
            </a:r>
            <a:r>
              <a:rPr sz="2250" spc="-330" dirty="0"/>
              <a:t> </a:t>
            </a:r>
            <a:r>
              <a:rPr sz="2250" spc="-50" dirty="0"/>
              <a:t>S</a:t>
            </a:r>
            <a:endParaRPr sz="2250"/>
          </a:p>
        </p:txBody>
      </p:sp>
      <p:sp>
        <p:nvSpPr>
          <p:cNvPr id="7" name="object 7"/>
          <p:cNvSpPr txBox="1"/>
          <p:nvPr/>
        </p:nvSpPr>
        <p:spPr>
          <a:xfrm>
            <a:off x="314826" y="6185782"/>
            <a:ext cx="4431030" cy="88519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550" b="1" dirty="0">
                <a:solidFill>
                  <a:srgbClr val="FFFFFF"/>
                </a:solidFill>
                <a:latin typeface="Tahoma"/>
                <a:cs typeface="Tahoma"/>
              </a:rPr>
              <a:t>George</a:t>
            </a:r>
            <a:r>
              <a:rPr sz="255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b="1" spc="-10" dirty="0">
                <a:solidFill>
                  <a:srgbClr val="FFFFFF"/>
                </a:solidFill>
                <a:latin typeface="Tahoma"/>
                <a:cs typeface="Tahoma"/>
              </a:rPr>
              <a:t>Boorman</a:t>
            </a:r>
            <a:endParaRPr sz="2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50" spc="90" dirty="0">
                <a:solidFill>
                  <a:srgbClr val="FFFFFF"/>
                </a:solidFill>
                <a:latin typeface="Tahoma"/>
                <a:cs typeface="Tahoma"/>
              </a:rPr>
              <a:t>Curriculum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85" dirty="0">
                <a:solidFill>
                  <a:srgbClr val="FFFFFF"/>
                </a:solidFill>
                <a:latin typeface="Tahoma"/>
                <a:cs typeface="Tahoma"/>
              </a:rPr>
              <a:t>Manager,</a:t>
            </a:r>
            <a:r>
              <a:rPr sz="22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50" spc="160" dirty="0">
                <a:solidFill>
                  <a:srgbClr val="FFFFFF"/>
                </a:solidFill>
                <a:latin typeface="Tahoma"/>
                <a:cs typeface="Tahoma"/>
              </a:rPr>
              <a:t>DataCamp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AAE5B84-4921-8BE3-19C6-A66D173358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42</a:t>
            </a:fld>
            <a:endParaRPr lang="en-US" altLang="ko-K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933"/>
            <a:ext cx="501777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75" dirty="0"/>
              <a:t>Waiting</a:t>
            </a:r>
            <a:r>
              <a:rPr spc="-150" dirty="0"/>
              <a:t> </a:t>
            </a:r>
            <a:r>
              <a:rPr spc="-215" dirty="0"/>
              <a:t>for</a:t>
            </a:r>
            <a:r>
              <a:rPr spc="-150" dirty="0"/>
              <a:t> </a:t>
            </a:r>
            <a:r>
              <a:rPr spc="-229" dirty="0"/>
              <a:t>the</a:t>
            </a:r>
            <a:r>
              <a:rPr spc="-150" dirty="0"/>
              <a:t> </a:t>
            </a:r>
            <a:r>
              <a:rPr spc="-145" dirty="0"/>
              <a:t>bus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223" y="1197739"/>
            <a:ext cx="12771464" cy="350992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7D5C85-7E3D-A27F-4503-06190A3D9E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43</a:t>
            </a:fld>
            <a:endParaRPr lang="en-US" altLang="ko-K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0" dirty="0"/>
              <a:t>Continuous</a:t>
            </a:r>
            <a:r>
              <a:rPr spc="-120" dirty="0"/>
              <a:t> </a:t>
            </a:r>
            <a:r>
              <a:rPr spc="-270" dirty="0"/>
              <a:t>uniform</a:t>
            </a:r>
            <a:r>
              <a:rPr spc="-114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6218" y="1201324"/>
            <a:ext cx="10276591" cy="614314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57913" y="8248713"/>
            <a:ext cx="1739900" cy="368300"/>
          </a:xfrm>
          <a:custGeom>
            <a:avLst/>
            <a:gdLst/>
            <a:ahLst/>
            <a:cxnLst/>
            <a:rect l="l" t="t" r="r" b="b"/>
            <a:pathLst>
              <a:path w="1739900" h="368300">
                <a:moveTo>
                  <a:pt x="209676" y="110742"/>
                </a:moveTo>
                <a:lnTo>
                  <a:pt x="176576" y="110742"/>
                </a:lnTo>
                <a:lnTo>
                  <a:pt x="176576" y="0"/>
                </a:lnTo>
                <a:lnTo>
                  <a:pt x="209676" y="0"/>
                </a:lnTo>
                <a:lnTo>
                  <a:pt x="209676" y="110742"/>
                </a:lnTo>
                <a:close/>
              </a:path>
              <a:path w="1739900" h="368300">
                <a:moveTo>
                  <a:pt x="102631" y="290963"/>
                </a:moveTo>
                <a:lnTo>
                  <a:pt x="63835" y="282714"/>
                </a:lnTo>
                <a:lnTo>
                  <a:pt x="29931" y="259678"/>
                </a:lnTo>
                <a:lnTo>
                  <a:pt x="7482" y="225481"/>
                </a:lnTo>
                <a:lnTo>
                  <a:pt x="0" y="186728"/>
                </a:lnTo>
                <a:lnTo>
                  <a:pt x="7482" y="147975"/>
                </a:lnTo>
                <a:lnTo>
                  <a:pt x="29931" y="113778"/>
                </a:lnTo>
                <a:lnTo>
                  <a:pt x="63835" y="90741"/>
                </a:lnTo>
                <a:lnTo>
                  <a:pt x="102631" y="82493"/>
                </a:lnTo>
                <a:lnTo>
                  <a:pt x="141738" y="89128"/>
                </a:lnTo>
                <a:lnTo>
                  <a:pt x="176576" y="110742"/>
                </a:lnTo>
                <a:lnTo>
                  <a:pt x="209676" y="110742"/>
                </a:lnTo>
                <a:lnTo>
                  <a:pt x="209676" y="115505"/>
                </a:lnTo>
                <a:lnTo>
                  <a:pt x="104843" y="115505"/>
                </a:lnTo>
                <a:lnTo>
                  <a:pt x="76969" y="121103"/>
                </a:lnTo>
                <a:lnTo>
                  <a:pt x="54206" y="136369"/>
                </a:lnTo>
                <a:lnTo>
                  <a:pt x="38859" y="159011"/>
                </a:lnTo>
                <a:lnTo>
                  <a:pt x="33233" y="186728"/>
                </a:lnTo>
                <a:lnTo>
                  <a:pt x="38764" y="213998"/>
                </a:lnTo>
                <a:lnTo>
                  <a:pt x="38859" y="214465"/>
                </a:lnTo>
                <a:lnTo>
                  <a:pt x="54206" y="237107"/>
                </a:lnTo>
                <a:lnTo>
                  <a:pt x="76969" y="252373"/>
                </a:lnTo>
                <a:lnTo>
                  <a:pt x="104843" y="257971"/>
                </a:lnTo>
                <a:lnTo>
                  <a:pt x="209676" y="257971"/>
                </a:lnTo>
                <a:lnTo>
                  <a:pt x="209676" y="262714"/>
                </a:lnTo>
                <a:lnTo>
                  <a:pt x="176576" y="262714"/>
                </a:lnTo>
                <a:lnTo>
                  <a:pt x="141738" y="284327"/>
                </a:lnTo>
                <a:lnTo>
                  <a:pt x="102631" y="290963"/>
                </a:lnTo>
                <a:close/>
              </a:path>
              <a:path w="1739900" h="368300">
                <a:moveTo>
                  <a:pt x="209676" y="257971"/>
                </a:moveTo>
                <a:lnTo>
                  <a:pt x="104843" y="257971"/>
                </a:lnTo>
                <a:lnTo>
                  <a:pt x="118880" y="256589"/>
                </a:lnTo>
                <a:lnTo>
                  <a:pt x="132248" y="252548"/>
                </a:lnTo>
                <a:lnTo>
                  <a:pt x="164424" y="226258"/>
                </a:lnTo>
                <a:lnTo>
                  <a:pt x="176454" y="186728"/>
                </a:lnTo>
                <a:lnTo>
                  <a:pt x="170828" y="159011"/>
                </a:lnTo>
                <a:lnTo>
                  <a:pt x="155481" y="136369"/>
                </a:lnTo>
                <a:lnTo>
                  <a:pt x="132718" y="121103"/>
                </a:lnTo>
                <a:lnTo>
                  <a:pt x="104843" y="115505"/>
                </a:lnTo>
                <a:lnTo>
                  <a:pt x="209676" y="115505"/>
                </a:lnTo>
                <a:lnTo>
                  <a:pt x="209676" y="257971"/>
                </a:lnTo>
                <a:close/>
              </a:path>
              <a:path w="1739900" h="368300">
                <a:moveTo>
                  <a:pt x="209676" y="285671"/>
                </a:moveTo>
                <a:lnTo>
                  <a:pt x="176576" y="285671"/>
                </a:lnTo>
                <a:lnTo>
                  <a:pt x="176576" y="262714"/>
                </a:lnTo>
                <a:lnTo>
                  <a:pt x="209676" y="262714"/>
                </a:lnTo>
                <a:lnTo>
                  <a:pt x="209676" y="285671"/>
                </a:lnTo>
                <a:close/>
              </a:path>
              <a:path w="1739900" h="368300">
                <a:moveTo>
                  <a:pt x="1095907" y="290963"/>
                </a:moveTo>
                <a:lnTo>
                  <a:pt x="1057112" y="282714"/>
                </a:lnTo>
                <a:lnTo>
                  <a:pt x="1023208" y="259678"/>
                </a:lnTo>
                <a:lnTo>
                  <a:pt x="1000759" y="225481"/>
                </a:lnTo>
                <a:lnTo>
                  <a:pt x="993276" y="186728"/>
                </a:lnTo>
                <a:lnTo>
                  <a:pt x="1000759" y="147975"/>
                </a:lnTo>
                <a:lnTo>
                  <a:pt x="1023208" y="113778"/>
                </a:lnTo>
                <a:lnTo>
                  <a:pt x="1057112" y="90741"/>
                </a:lnTo>
                <a:lnTo>
                  <a:pt x="1095907" y="82493"/>
                </a:lnTo>
                <a:lnTo>
                  <a:pt x="1135014" y="89128"/>
                </a:lnTo>
                <a:lnTo>
                  <a:pt x="1169853" y="110742"/>
                </a:lnTo>
                <a:lnTo>
                  <a:pt x="1202932" y="110742"/>
                </a:lnTo>
                <a:lnTo>
                  <a:pt x="1202932" y="115505"/>
                </a:lnTo>
                <a:lnTo>
                  <a:pt x="1098140" y="115505"/>
                </a:lnTo>
                <a:lnTo>
                  <a:pt x="1070265" y="121103"/>
                </a:lnTo>
                <a:lnTo>
                  <a:pt x="1047502" y="136369"/>
                </a:lnTo>
                <a:lnTo>
                  <a:pt x="1032155" y="159011"/>
                </a:lnTo>
                <a:lnTo>
                  <a:pt x="1026530" y="186728"/>
                </a:lnTo>
                <a:lnTo>
                  <a:pt x="1032060" y="213998"/>
                </a:lnTo>
                <a:lnTo>
                  <a:pt x="1032155" y="214465"/>
                </a:lnTo>
                <a:lnTo>
                  <a:pt x="1047502" y="237107"/>
                </a:lnTo>
                <a:lnTo>
                  <a:pt x="1070265" y="252373"/>
                </a:lnTo>
                <a:lnTo>
                  <a:pt x="1098140" y="257971"/>
                </a:lnTo>
                <a:lnTo>
                  <a:pt x="1202953" y="257971"/>
                </a:lnTo>
                <a:lnTo>
                  <a:pt x="1202953" y="262714"/>
                </a:lnTo>
                <a:lnTo>
                  <a:pt x="1169853" y="262714"/>
                </a:lnTo>
                <a:lnTo>
                  <a:pt x="1135014" y="284327"/>
                </a:lnTo>
                <a:lnTo>
                  <a:pt x="1095907" y="290963"/>
                </a:lnTo>
                <a:close/>
              </a:path>
              <a:path w="1739900" h="368300">
                <a:moveTo>
                  <a:pt x="1202932" y="110742"/>
                </a:moveTo>
                <a:lnTo>
                  <a:pt x="1169853" y="110742"/>
                </a:lnTo>
                <a:lnTo>
                  <a:pt x="1169853" y="83581"/>
                </a:lnTo>
                <a:lnTo>
                  <a:pt x="1202932" y="83581"/>
                </a:lnTo>
                <a:lnTo>
                  <a:pt x="1202932" y="110742"/>
                </a:lnTo>
                <a:close/>
              </a:path>
              <a:path w="1739900" h="368300">
                <a:moveTo>
                  <a:pt x="1202953" y="257971"/>
                </a:moveTo>
                <a:lnTo>
                  <a:pt x="1098140" y="257971"/>
                </a:lnTo>
                <a:lnTo>
                  <a:pt x="1112176" y="256589"/>
                </a:lnTo>
                <a:lnTo>
                  <a:pt x="1125545" y="252548"/>
                </a:lnTo>
                <a:lnTo>
                  <a:pt x="1157720" y="226258"/>
                </a:lnTo>
                <a:lnTo>
                  <a:pt x="1169750" y="186728"/>
                </a:lnTo>
                <a:lnTo>
                  <a:pt x="1164125" y="159011"/>
                </a:lnTo>
                <a:lnTo>
                  <a:pt x="1148777" y="136369"/>
                </a:lnTo>
                <a:lnTo>
                  <a:pt x="1126015" y="121103"/>
                </a:lnTo>
                <a:lnTo>
                  <a:pt x="1098140" y="115505"/>
                </a:lnTo>
                <a:lnTo>
                  <a:pt x="1202932" y="115505"/>
                </a:lnTo>
                <a:lnTo>
                  <a:pt x="1202953" y="257971"/>
                </a:lnTo>
                <a:close/>
              </a:path>
              <a:path w="1739900" h="368300">
                <a:moveTo>
                  <a:pt x="1202953" y="285671"/>
                </a:moveTo>
                <a:lnTo>
                  <a:pt x="1169853" y="285671"/>
                </a:lnTo>
                <a:lnTo>
                  <a:pt x="1169853" y="262714"/>
                </a:lnTo>
                <a:lnTo>
                  <a:pt x="1202953" y="262714"/>
                </a:lnTo>
                <a:lnTo>
                  <a:pt x="1202953" y="285671"/>
                </a:lnTo>
                <a:close/>
              </a:path>
              <a:path w="1739900" h="368300">
                <a:moveTo>
                  <a:pt x="1259816" y="285671"/>
                </a:moveTo>
                <a:lnTo>
                  <a:pt x="1227441" y="285671"/>
                </a:lnTo>
                <a:lnTo>
                  <a:pt x="1227441" y="83454"/>
                </a:lnTo>
                <a:lnTo>
                  <a:pt x="1261205" y="83454"/>
                </a:lnTo>
                <a:lnTo>
                  <a:pt x="1260519" y="205634"/>
                </a:lnTo>
                <a:lnTo>
                  <a:pt x="1260420" y="223385"/>
                </a:lnTo>
                <a:lnTo>
                  <a:pt x="1297925" y="223385"/>
                </a:lnTo>
                <a:lnTo>
                  <a:pt x="1279985" y="252612"/>
                </a:lnTo>
                <a:lnTo>
                  <a:pt x="1259816" y="285671"/>
                </a:lnTo>
                <a:close/>
              </a:path>
              <a:path w="1739900" h="368300">
                <a:moveTo>
                  <a:pt x="1297925" y="223385"/>
                </a:moveTo>
                <a:lnTo>
                  <a:pt x="1260420" y="223385"/>
                </a:lnTo>
                <a:lnTo>
                  <a:pt x="1341815" y="90596"/>
                </a:lnTo>
                <a:lnTo>
                  <a:pt x="1344437" y="86406"/>
                </a:lnTo>
                <a:lnTo>
                  <a:pt x="1349724" y="83454"/>
                </a:lnTo>
                <a:lnTo>
                  <a:pt x="1361517" y="83454"/>
                </a:lnTo>
                <a:lnTo>
                  <a:pt x="1386275" y="134619"/>
                </a:lnTo>
                <a:lnTo>
                  <a:pt x="1352677" y="134619"/>
                </a:lnTo>
                <a:lnTo>
                  <a:pt x="1297925" y="223385"/>
                </a:lnTo>
                <a:close/>
              </a:path>
              <a:path w="1739900" h="368300">
                <a:moveTo>
                  <a:pt x="1423909" y="222504"/>
                </a:moveTo>
                <a:lnTo>
                  <a:pt x="1386420" y="222504"/>
                </a:lnTo>
                <a:lnTo>
                  <a:pt x="1469827" y="86406"/>
                </a:lnTo>
                <a:lnTo>
                  <a:pt x="1475114" y="83454"/>
                </a:lnTo>
                <a:lnTo>
                  <a:pt x="1487154" y="83454"/>
                </a:lnTo>
                <a:lnTo>
                  <a:pt x="1511676" y="135000"/>
                </a:lnTo>
                <a:lnTo>
                  <a:pt x="1477892" y="135000"/>
                </a:lnTo>
                <a:lnTo>
                  <a:pt x="1423909" y="222504"/>
                </a:lnTo>
                <a:close/>
              </a:path>
              <a:path w="1739900" h="368300">
                <a:moveTo>
                  <a:pt x="1381590" y="285671"/>
                </a:moveTo>
                <a:lnTo>
                  <a:pt x="1359983" y="285671"/>
                </a:lnTo>
                <a:lnTo>
                  <a:pt x="1352677" y="278404"/>
                </a:lnTo>
                <a:lnTo>
                  <a:pt x="1352677" y="134619"/>
                </a:lnTo>
                <a:lnTo>
                  <a:pt x="1386275" y="134619"/>
                </a:lnTo>
                <a:lnTo>
                  <a:pt x="1386395" y="209445"/>
                </a:lnTo>
                <a:lnTo>
                  <a:pt x="1386420" y="222504"/>
                </a:lnTo>
                <a:lnTo>
                  <a:pt x="1423909" y="222504"/>
                </a:lnTo>
                <a:lnTo>
                  <a:pt x="1386859" y="282733"/>
                </a:lnTo>
                <a:lnTo>
                  <a:pt x="1381590" y="285671"/>
                </a:lnTo>
                <a:close/>
              </a:path>
              <a:path w="1739900" h="368300">
                <a:moveTo>
                  <a:pt x="1511676" y="285671"/>
                </a:moveTo>
                <a:lnTo>
                  <a:pt x="1477892" y="285671"/>
                </a:lnTo>
                <a:lnTo>
                  <a:pt x="1477892" y="135000"/>
                </a:lnTo>
                <a:lnTo>
                  <a:pt x="1511676" y="135000"/>
                </a:lnTo>
                <a:lnTo>
                  <a:pt x="1511676" y="285671"/>
                </a:lnTo>
                <a:close/>
              </a:path>
              <a:path w="1739900" h="368300">
                <a:moveTo>
                  <a:pt x="904751" y="291025"/>
                </a:moveTo>
                <a:lnTo>
                  <a:pt x="842180" y="270014"/>
                </a:lnTo>
                <a:lnTo>
                  <a:pt x="805126" y="217457"/>
                </a:lnTo>
                <a:lnTo>
                  <a:pt x="800524" y="184503"/>
                </a:lnTo>
                <a:lnTo>
                  <a:pt x="806583" y="151783"/>
                </a:lnTo>
                <a:lnTo>
                  <a:pt x="822226" y="123259"/>
                </a:lnTo>
                <a:lnTo>
                  <a:pt x="845930" y="100903"/>
                </a:lnTo>
                <a:lnTo>
                  <a:pt x="876170" y="86685"/>
                </a:lnTo>
                <a:lnTo>
                  <a:pt x="909371" y="82657"/>
                </a:lnTo>
                <a:lnTo>
                  <a:pt x="941412" y="88981"/>
                </a:lnTo>
                <a:lnTo>
                  <a:pt x="969945" y="104800"/>
                </a:lnTo>
                <a:lnTo>
                  <a:pt x="980829" y="116537"/>
                </a:lnTo>
                <a:lnTo>
                  <a:pt x="906313" y="116537"/>
                </a:lnTo>
                <a:lnTo>
                  <a:pt x="884848" y="119223"/>
                </a:lnTo>
                <a:lnTo>
                  <a:pt x="865246" y="128329"/>
                </a:lnTo>
                <a:lnTo>
                  <a:pt x="849711" y="142609"/>
                </a:lnTo>
                <a:lnTo>
                  <a:pt x="839201" y="160868"/>
                </a:lnTo>
                <a:lnTo>
                  <a:pt x="834671" y="181910"/>
                </a:lnTo>
                <a:lnTo>
                  <a:pt x="836848" y="203320"/>
                </a:lnTo>
                <a:lnTo>
                  <a:pt x="845278" y="222618"/>
                </a:lnTo>
                <a:lnTo>
                  <a:pt x="859141" y="238509"/>
                </a:lnTo>
                <a:lnTo>
                  <a:pt x="877618" y="249703"/>
                </a:lnTo>
                <a:lnTo>
                  <a:pt x="898656" y="254719"/>
                </a:lnTo>
                <a:lnTo>
                  <a:pt x="983306" y="254719"/>
                </a:lnTo>
                <a:lnTo>
                  <a:pt x="966247" y="271560"/>
                </a:lnTo>
                <a:lnTo>
                  <a:pt x="937041" y="286112"/>
                </a:lnTo>
                <a:lnTo>
                  <a:pt x="904751" y="291025"/>
                </a:lnTo>
                <a:close/>
              </a:path>
              <a:path w="1739900" h="368300">
                <a:moveTo>
                  <a:pt x="960891" y="145667"/>
                </a:moveTo>
                <a:lnTo>
                  <a:pt x="945784" y="130264"/>
                </a:lnTo>
                <a:lnTo>
                  <a:pt x="927108" y="120385"/>
                </a:lnTo>
                <a:lnTo>
                  <a:pt x="906313" y="116537"/>
                </a:lnTo>
                <a:lnTo>
                  <a:pt x="980829" y="116537"/>
                </a:lnTo>
                <a:lnTo>
                  <a:pt x="992623" y="129255"/>
                </a:lnTo>
                <a:lnTo>
                  <a:pt x="960891" y="145667"/>
                </a:lnTo>
                <a:close/>
              </a:path>
              <a:path w="1739900" h="368300">
                <a:moveTo>
                  <a:pt x="983306" y="254719"/>
                </a:moveTo>
                <a:lnTo>
                  <a:pt x="898656" y="254719"/>
                </a:lnTo>
                <a:lnTo>
                  <a:pt x="919751" y="253167"/>
                </a:lnTo>
                <a:lnTo>
                  <a:pt x="939405" y="245390"/>
                </a:lnTo>
                <a:lnTo>
                  <a:pt x="956123" y="231731"/>
                </a:lnTo>
                <a:lnTo>
                  <a:pt x="989987" y="248123"/>
                </a:lnTo>
                <a:lnTo>
                  <a:pt x="983306" y="254719"/>
                </a:lnTo>
                <a:close/>
              </a:path>
              <a:path w="1739900" h="368300">
                <a:moveTo>
                  <a:pt x="1708136" y="110702"/>
                </a:moveTo>
                <a:lnTo>
                  <a:pt x="1566749" y="110702"/>
                </a:lnTo>
                <a:lnTo>
                  <a:pt x="1582358" y="98707"/>
                </a:lnTo>
                <a:lnTo>
                  <a:pt x="1599798" y="89911"/>
                </a:lnTo>
                <a:lnTo>
                  <a:pt x="1618581" y="84505"/>
                </a:lnTo>
                <a:lnTo>
                  <a:pt x="1638220" y="82661"/>
                </a:lnTo>
                <a:lnTo>
                  <a:pt x="1672025" y="88219"/>
                </a:lnTo>
                <a:lnTo>
                  <a:pt x="1701538" y="103828"/>
                </a:lnTo>
                <a:lnTo>
                  <a:pt x="1708136" y="110702"/>
                </a:lnTo>
                <a:close/>
              </a:path>
              <a:path w="1739900" h="368300">
                <a:moveTo>
                  <a:pt x="1566749" y="368192"/>
                </a:moveTo>
                <a:lnTo>
                  <a:pt x="1533649" y="368192"/>
                </a:lnTo>
                <a:lnTo>
                  <a:pt x="1533649" y="83581"/>
                </a:lnTo>
                <a:lnTo>
                  <a:pt x="1566749" y="83581"/>
                </a:lnTo>
                <a:lnTo>
                  <a:pt x="1566749" y="110702"/>
                </a:lnTo>
                <a:lnTo>
                  <a:pt x="1708136" y="110702"/>
                </a:lnTo>
                <a:lnTo>
                  <a:pt x="1712975" y="115742"/>
                </a:lnTo>
                <a:lnTo>
                  <a:pt x="1641095" y="115742"/>
                </a:lnTo>
                <a:lnTo>
                  <a:pt x="1613369" y="120098"/>
                </a:lnTo>
                <a:lnTo>
                  <a:pt x="1590186" y="134098"/>
                </a:lnTo>
                <a:lnTo>
                  <a:pt x="1573871" y="155647"/>
                </a:lnTo>
                <a:lnTo>
                  <a:pt x="1566749" y="182655"/>
                </a:lnTo>
                <a:lnTo>
                  <a:pt x="1566749" y="191181"/>
                </a:lnTo>
                <a:lnTo>
                  <a:pt x="1573542" y="217500"/>
                </a:lnTo>
                <a:lnTo>
                  <a:pt x="1589116" y="238747"/>
                </a:lnTo>
                <a:lnTo>
                  <a:pt x="1611365" y="252949"/>
                </a:lnTo>
                <a:lnTo>
                  <a:pt x="1638180" y="258131"/>
                </a:lnTo>
                <a:lnTo>
                  <a:pt x="1713519" y="258131"/>
                </a:lnTo>
                <a:lnTo>
                  <a:pt x="1707698" y="263115"/>
                </a:lnTo>
                <a:lnTo>
                  <a:pt x="1566749" y="263115"/>
                </a:lnTo>
                <a:lnTo>
                  <a:pt x="1566749" y="368192"/>
                </a:lnTo>
                <a:close/>
              </a:path>
              <a:path w="1739900" h="368300">
                <a:moveTo>
                  <a:pt x="1713519" y="258131"/>
                </a:moveTo>
                <a:lnTo>
                  <a:pt x="1638322" y="258131"/>
                </a:lnTo>
                <a:lnTo>
                  <a:pt x="1665750" y="252701"/>
                </a:lnTo>
                <a:lnTo>
                  <a:pt x="1688355" y="237795"/>
                </a:lnTo>
                <a:lnTo>
                  <a:pt x="1703795" y="215616"/>
                </a:lnTo>
                <a:lnTo>
                  <a:pt x="1709831" y="188348"/>
                </a:lnTo>
                <a:lnTo>
                  <a:pt x="1704900" y="160861"/>
                </a:lnTo>
                <a:lnTo>
                  <a:pt x="1690368" y="138084"/>
                </a:lnTo>
                <a:lnTo>
                  <a:pt x="1668383" y="122287"/>
                </a:lnTo>
                <a:lnTo>
                  <a:pt x="1641095" y="115742"/>
                </a:lnTo>
                <a:lnTo>
                  <a:pt x="1712975" y="115742"/>
                </a:lnTo>
                <a:lnTo>
                  <a:pt x="1724622" y="127875"/>
                </a:lnTo>
                <a:lnTo>
                  <a:pt x="1739135" y="158748"/>
                </a:lnTo>
                <a:lnTo>
                  <a:pt x="1739369" y="160861"/>
                </a:lnTo>
                <a:lnTo>
                  <a:pt x="1739474" y="208108"/>
                </a:lnTo>
                <a:lnTo>
                  <a:pt x="1735735" y="225106"/>
                </a:lnTo>
                <a:lnTo>
                  <a:pt x="1718688" y="253705"/>
                </a:lnTo>
                <a:lnTo>
                  <a:pt x="1713519" y="258131"/>
                </a:lnTo>
                <a:close/>
              </a:path>
              <a:path w="1739900" h="368300">
                <a:moveTo>
                  <a:pt x="1627567" y="290594"/>
                </a:moveTo>
                <a:lnTo>
                  <a:pt x="1595281" y="281985"/>
                </a:lnTo>
                <a:lnTo>
                  <a:pt x="1566749" y="263115"/>
                </a:lnTo>
                <a:lnTo>
                  <a:pt x="1707698" y="263115"/>
                </a:lnTo>
                <a:lnTo>
                  <a:pt x="1692720" y="275939"/>
                </a:lnTo>
                <a:lnTo>
                  <a:pt x="1660937" y="288669"/>
                </a:lnTo>
                <a:lnTo>
                  <a:pt x="1627567" y="290594"/>
                </a:lnTo>
                <a:close/>
              </a:path>
              <a:path w="1739900" h="368300">
                <a:moveTo>
                  <a:pt x="516267" y="83101"/>
                </a:moveTo>
                <a:lnTo>
                  <a:pt x="483127" y="83101"/>
                </a:lnTo>
                <a:lnTo>
                  <a:pt x="483127" y="27840"/>
                </a:lnTo>
                <a:lnTo>
                  <a:pt x="516267" y="27840"/>
                </a:lnTo>
                <a:lnTo>
                  <a:pt x="516267" y="83101"/>
                </a:lnTo>
                <a:close/>
              </a:path>
              <a:path w="1739900" h="368300">
                <a:moveTo>
                  <a:pt x="674483" y="290963"/>
                </a:moveTo>
                <a:lnTo>
                  <a:pt x="635688" y="282714"/>
                </a:lnTo>
                <a:lnTo>
                  <a:pt x="601783" y="259678"/>
                </a:lnTo>
                <a:lnTo>
                  <a:pt x="579335" y="225481"/>
                </a:lnTo>
                <a:lnTo>
                  <a:pt x="571854" y="186718"/>
                </a:lnTo>
                <a:lnTo>
                  <a:pt x="579335" y="147975"/>
                </a:lnTo>
                <a:lnTo>
                  <a:pt x="601783" y="113778"/>
                </a:lnTo>
                <a:lnTo>
                  <a:pt x="635688" y="90741"/>
                </a:lnTo>
                <a:lnTo>
                  <a:pt x="674483" y="82493"/>
                </a:lnTo>
                <a:lnTo>
                  <a:pt x="713590" y="89128"/>
                </a:lnTo>
                <a:lnTo>
                  <a:pt x="748429" y="110742"/>
                </a:lnTo>
                <a:lnTo>
                  <a:pt x="781529" y="110742"/>
                </a:lnTo>
                <a:lnTo>
                  <a:pt x="781529" y="115485"/>
                </a:lnTo>
                <a:lnTo>
                  <a:pt x="676716" y="115485"/>
                </a:lnTo>
                <a:lnTo>
                  <a:pt x="648841" y="121083"/>
                </a:lnTo>
                <a:lnTo>
                  <a:pt x="626078" y="136349"/>
                </a:lnTo>
                <a:lnTo>
                  <a:pt x="610731" y="158991"/>
                </a:lnTo>
                <a:lnTo>
                  <a:pt x="605103" y="186718"/>
                </a:lnTo>
                <a:lnTo>
                  <a:pt x="610636" y="213978"/>
                </a:lnTo>
                <a:lnTo>
                  <a:pt x="610731" y="214445"/>
                </a:lnTo>
                <a:lnTo>
                  <a:pt x="626078" y="237087"/>
                </a:lnTo>
                <a:lnTo>
                  <a:pt x="648841" y="252353"/>
                </a:lnTo>
                <a:lnTo>
                  <a:pt x="676716" y="257951"/>
                </a:lnTo>
                <a:lnTo>
                  <a:pt x="781529" y="257951"/>
                </a:lnTo>
                <a:lnTo>
                  <a:pt x="781529" y="262714"/>
                </a:lnTo>
                <a:lnTo>
                  <a:pt x="748429" y="262714"/>
                </a:lnTo>
                <a:lnTo>
                  <a:pt x="713590" y="284327"/>
                </a:lnTo>
                <a:lnTo>
                  <a:pt x="674483" y="290963"/>
                </a:lnTo>
                <a:close/>
              </a:path>
              <a:path w="1739900" h="368300">
                <a:moveTo>
                  <a:pt x="575022" y="115125"/>
                </a:moveTo>
                <a:lnTo>
                  <a:pt x="447432" y="115125"/>
                </a:lnTo>
                <a:lnTo>
                  <a:pt x="447432" y="83101"/>
                </a:lnTo>
                <a:lnTo>
                  <a:pt x="575022" y="83101"/>
                </a:lnTo>
                <a:lnTo>
                  <a:pt x="575022" y="115125"/>
                </a:lnTo>
                <a:close/>
              </a:path>
              <a:path w="1739900" h="368300">
                <a:moveTo>
                  <a:pt x="781529" y="110742"/>
                </a:moveTo>
                <a:lnTo>
                  <a:pt x="748429" y="110742"/>
                </a:lnTo>
                <a:lnTo>
                  <a:pt x="748429" y="83521"/>
                </a:lnTo>
                <a:lnTo>
                  <a:pt x="781529" y="83521"/>
                </a:lnTo>
                <a:lnTo>
                  <a:pt x="781529" y="110742"/>
                </a:lnTo>
                <a:close/>
              </a:path>
              <a:path w="1739900" h="368300">
                <a:moveTo>
                  <a:pt x="568241" y="285671"/>
                </a:moveTo>
                <a:lnTo>
                  <a:pt x="529728" y="285671"/>
                </a:lnTo>
                <a:lnTo>
                  <a:pt x="511643" y="282027"/>
                </a:lnTo>
                <a:lnTo>
                  <a:pt x="496873" y="272118"/>
                </a:lnTo>
                <a:lnTo>
                  <a:pt x="486911" y="257426"/>
                </a:lnTo>
                <a:lnTo>
                  <a:pt x="483248" y="239437"/>
                </a:lnTo>
                <a:lnTo>
                  <a:pt x="483127" y="115125"/>
                </a:lnTo>
                <a:lnTo>
                  <a:pt x="516287" y="115125"/>
                </a:lnTo>
                <a:lnTo>
                  <a:pt x="516287" y="246810"/>
                </a:lnTo>
                <a:lnTo>
                  <a:pt x="522296" y="252787"/>
                </a:lnTo>
                <a:lnTo>
                  <a:pt x="568241" y="252787"/>
                </a:lnTo>
                <a:lnTo>
                  <a:pt x="568241" y="285671"/>
                </a:lnTo>
                <a:close/>
              </a:path>
              <a:path w="1739900" h="368300">
                <a:moveTo>
                  <a:pt x="781529" y="257951"/>
                </a:moveTo>
                <a:lnTo>
                  <a:pt x="676716" y="257951"/>
                </a:lnTo>
                <a:lnTo>
                  <a:pt x="690752" y="256569"/>
                </a:lnTo>
                <a:lnTo>
                  <a:pt x="704121" y="252528"/>
                </a:lnTo>
                <a:lnTo>
                  <a:pt x="736296" y="226238"/>
                </a:lnTo>
                <a:lnTo>
                  <a:pt x="748328" y="186718"/>
                </a:lnTo>
                <a:lnTo>
                  <a:pt x="742700" y="158991"/>
                </a:lnTo>
                <a:lnTo>
                  <a:pt x="727353" y="136349"/>
                </a:lnTo>
                <a:lnTo>
                  <a:pt x="704591" y="121083"/>
                </a:lnTo>
                <a:lnTo>
                  <a:pt x="676716" y="115485"/>
                </a:lnTo>
                <a:lnTo>
                  <a:pt x="781529" y="115485"/>
                </a:lnTo>
                <a:lnTo>
                  <a:pt x="781529" y="257951"/>
                </a:lnTo>
                <a:close/>
              </a:path>
              <a:path w="1739900" h="368300">
                <a:moveTo>
                  <a:pt x="781529" y="285671"/>
                </a:moveTo>
                <a:lnTo>
                  <a:pt x="748429" y="285671"/>
                </a:lnTo>
                <a:lnTo>
                  <a:pt x="748429" y="262714"/>
                </a:lnTo>
                <a:lnTo>
                  <a:pt x="781529" y="262714"/>
                </a:lnTo>
                <a:lnTo>
                  <a:pt x="781529" y="285671"/>
                </a:lnTo>
                <a:close/>
              </a:path>
              <a:path w="1739900" h="368300">
                <a:moveTo>
                  <a:pt x="325516" y="290963"/>
                </a:moveTo>
                <a:lnTo>
                  <a:pt x="286721" y="282714"/>
                </a:lnTo>
                <a:lnTo>
                  <a:pt x="252817" y="259678"/>
                </a:lnTo>
                <a:lnTo>
                  <a:pt x="230368" y="225481"/>
                </a:lnTo>
                <a:lnTo>
                  <a:pt x="222885" y="186728"/>
                </a:lnTo>
                <a:lnTo>
                  <a:pt x="230368" y="147975"/>
                </a:lnTo>
                <a:lnTo>
                  <a:pt x="252817" y="113778"/>
                </a:lnTo>
                <a:lnTo>
                  <a:pt x="286721" y="90741"/>
                </a:lnTo>
                <a:lnTo>
                  <a:pt x="325516" y="82493"/>
                </a:lnTo>
                <a:lnTo>
                  <a:pt x="364623" y="89128"/>
                </a:lnTo>
                <a:lnTo>
                  <a:pt x="399462" y="110742"/>
                </a:lnTo>
                <a:lnTo>
                  <a:pt x="432542" y="110742"/>
                </a:lnTo>
                <a:lnTo>
                  <a:pt x="432542" y="115505"/>
                </a:lnTo>
                <a:lnTo>
                  <a:pt x="327749" y="115505"/>
                </a:lnTo>
                <a:lnTo>
                  <a:pt x="299874" y="121103"/>
                </a:lnTo>
                <a:lnTo>
                  <a:pt x="277112" y="136369"/>
                </a:lnTo>
                <a:lnTo>
                  <a:pt x="261764" y="159011"/>
                </a:lnTo>
                <a:lnTo>
                  <a:pt x="256139" y="186728"/>
                </a:lnTo>
                <a:lnTo>
                  <a:pt x="261670" y="214001"/>
                </a:lnTo>
                <a:lnTo>
                  <a:pt x="261764" y="214465"/>
                </a:lnTo>
                <a:lnTo>
                  <a:pt x="277112" y="237107"/>
                </a:lnTo>
                <a:lnTo>
                  <a:pt x="299874" y="252373"/>
                </a:lnTo>
                <a:lnTo>
                  <a:pt x="327749" y="257971"/>
                </a:lnTo>
                <a:lnTo>
                  <a:pt x="432542" y="257971"/>
                </a:lnTo>
                <a:lnTo>
                  <a:pt x="432542" y="262714"/>
                </a:lnTo>
                <a:lnTo>
                  <a:pt x="399462" y="262714"/>
                </a:lnTo>
                <a:lnTo>
                  <a:pt x="364623" y="284327"/>
                </a:lnTo>
                <a:lnTo>
                  <a:pt x="325516" y="290963"/>
                </a:lnTo>
                <a:close/>
              </a:path>
              <a:path w="1739900" h="368300">
                <a:moveTo>
                  <a:pt x="432542" y="110742"/>
                </a:moveTo>
                <a:lnTo>
                  <a:pt x="399462" y="110742"/>
                </a:lnTo>
                <a:lnTo>
                  <a:pt x="399462" y="83521"/>
                </a:lnTo>
                <a:lnTo>
                  <a:pt x="432542" y="83521"/>
                </a:lnTo>
                <a:lnTo>
                  <a:pt x="432542" y="110742"/>
                </a:lnTo>
                <a:close/>
              </a:path>
              <a:path w="1739900" h="368300">
                <a:moveTo>
                  <a:pt x="432542" y="257971"/>
                </a:moveTo>
                <a:lnTo>
                  <a:pt x="327749" y="257971"/>
                </a:lnTo>
                <a:lnTo>
                  <a:pt x="341787" y="256593"/>
                </a:lnTo>
                <a:lnTo>
                  <a:pt x="355157" y="252554"/>
                </a:lnTo>
                <a:lnTo>
                  <a:pt x="387336" y="226263"/>
                </a:lnTo>
                <a:lnTo>
                  <a:pt x="399359" y="186728"/>
                </a:lnTo>
                <a:lnTo>
                  <a:pt x="393734" y="159011"/>
                </a:lnTo>
                <a:lnTo>
                  <a:pt x="378387" y="136369"/>
                </a:lnTo>
                <a:lnTo>
                  <a:pt x="355624" y="121103"/>
                </a:lnTo>
                <a:lnTo>
                  <a:pt x="327749" y="115505"/>
                </a:lnTo>
                <a:lnTo>
                  <a:pt x="432542" y="115505"/>
                </a:lnTo>
                <a:lnTo>
                  <a:pt x="432542" y="257971"/>
                </a:lnTo>
                <a:close/>
              </a:path>
              <a:path w="1739900" h="368300">
                <a:moveTo>
                  <a:pt x="432542" y="285671"/>
                </a:moveTo>
                <a:lnTo>
                  <a:pt x="399462" y="285671"/>
                </a:lnTo>
                <a:lnTo>
                  <a:pt x="399462" y="262714"/>
                </a:lnTo>
                <a:lnTo>
                  <a:pt x="432542" y="262714"/>
                </a:lnTo>
                <a:lnTo>
                  <a:pt x="432542" y="285671"/>
                </a:lnTo>
                <a:close/>
              </a:path>
            </a:pathLst>
          </a:custGeom>
          <a:solidFill>
            <a:srgbClr val="04182D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497" y="8167746"/>
            <a:ext cx="332105" cy="430530"/>
          </a:xfrm>
          <a:custGeom>
            <a:avLst/>
            <a:gdLst/>
            <a:ahLst/>
            <a:cxnLst/>
            <a:rect l="l" t="t" r="r" b="b"/>
            <a:pathLst>
              <a:path w="332105" h="430529">
                <a:moveTo>
                  <a:pt x="24621" y="316746"/>
                </a:moveTo>
                <a:lnTo>
                  <a:pt x="18208" y="315587"/>
                </a:lnTo>
                <a:lnTo>
                  <a:pt x="12201" y="312824"/>
                </a:lnTo>
                <a:lnTo>
                  <a:pt x="4601" y="308078"/>
                </a:lnTo>
                <a:lnTo>
                  <a:pt x="0" y="299768"/>
                </a:lnTo>
                <a:lnTo>
                  <a:pt x="13" y="16932"/>
                </a:lnTo>
                <a:lnTo>
                  <a:pt x="4618" y="8639"/>
                </a:lnTo>
                <a:lnTo>
                  <a:pt x="12211" y="3906"/>
                </a:lnTo>
                <a:lnTo>
                  <a:pt x="18214" y="1152"/>
                </a:lnTo>
                <a:lnTo>
                  <a:pt x="24618" y="0"/>
                </a:lnTo>
                <a:lnTo>
                  <a:pt x="31110" y="466"/>
                </a:lnTo>
                <a:lnTo>
                  <a:pt x="37373" y="2569"/>
                </a:lnTo>
                <a:lnTo>
                  <a:pt x="38098" y="2929"/>
                </a:lnTo>
                <a:lnTo>
                  <a:pt x="108327" y="42979"/>
                </a:lnTo>
                <a:lnTo>
                  <a:pt x="35965" y="42979"/>
                </a:lnTo>
                <a:lnTo>
                  <a:pt x="35965" y="273770"/>
                </a:lnTo>
                <a:lnTo>
                  <a:pt x="108660" y="273770"/>
                </a:lnTo>
                <a:lnTo>
                  <a:pt x="38420" y="313659"/>
                </a:lnTo>
                <a:lnTo>
                  <a:pt x="37393" y="314180"/>
                </a:lnTo>
                <a:lnTo>
                  <a:pt x="31121" y="316282"/>
                </a:lnTo>
                <a:lnTo>
                  <a:pt x="24621" y="316746"/>
                </a:lnTo>
                <a:close/>
              </a:path>
              <a:path w="332105" h="430529">
                <a:moveTo>
                  <a:pt x="108660" y="273770"/>
                </a:moveTo>
                <a:lnTo>
                  <a:pt x="35965" y="273770"/>
                </a:lnTo>
                <a:lnTo>
                  <a:pt x="147156" y="210683"/>
                </a:lnTo>
                <a:lnTo>
                  <a:pt x="147156" y="106446"/>
                </a:lnTo>
                <a:lnTo>
                  <a:pt x="35965" y="42979"/>
                </a:lnTo>
                <a:lnTo>
                  <a:pt x="108327" y="42979"/>
                </a:lnTo>
                <a:lnTo>
                  <a:pt x="179673" y="83697"/>
                </a:lnTo>
                <a:lnTo>
                  <a:pt x="183113" y="89611"/>
                </a:lnTo>
                <a:lnTo>
                  <a:pt x="183133" y="190288"/>
                </a:lnTo>
                <a:lnTo>
                  <a:pt x="255732" y="190288"/>
                </a:lnTo>
                <a:lnTo>
                  <a:pt x="183133" y="231498"/>
                </a:lnTo>
                <a:lnTo>
                  <a:pt x="183133" y="251953"/>
                </a:lnTo>
                <a:lnTo>
                  <a:pt x="147076" y="251953"/>
                </a:lnTo>
                <a:lnTo>
                  <a:pt x="108660" y="273770"/>
                </a:lnTo>
                <a:close/>
              </a:path>
              <a:path w="332105" h="430529">
                <a:moveTo>
                  <a:pt x="255732" y="190288"/>
                </a:moveTo>
                <a:lnTo>
                  <a:pt x="183133" y="190288"/>
                </a:lnTo>
                <a:lnTo>
                  <a:pt x="295814" y="126340"/>
                </a:lnTo>
                <a:lnTo>
                  <a:pt x="332032" y="146976"/>
                </a:lnTo>
                <a:lnTo>
                  <a:pt x="255732" y="190288"/>
                </a:lnTo>
                <a:close/>
              </a:path>
              <a:path w="332105" h="430529">
                <a:moveTo>
                  <a:pt x="295592" y="430266"/>
                </a:moveTo>
                <a:lnTo>
                  <a:pt x="150555" y="348363"/>
                </a:lnTo>
                <a:lnTo>
                  <a:pt x="147097" y="342438"/>
                </a:lnTo>
                <a:lnTo>
                  <a:pt x="147076" y="251953"/>
                </a:lnTo>
                <a:lnTo>
                  <a:pt x="183133" y="251953"/>
                </a:lnTo>
                <a:lnTo>
                  <a:pt x="183133" y="325448"/>
                </a:lnTo>
                <a:lnTo>
                  <a:pt x="331811" y="409610"/>
                </a:lnTo>
                <a:lnTo>
                  <a:pt x="295592" y="430266"/>
                </a:lnTo>
                <a:close/>
              </a:path>
            </a:pathLst>
          </a:custGeom>
          <a:solidFill>
            <a:srgbClr val="04182D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A13DC3-B7E7-07FE-17A1-13AF3CD1CE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44</a:t>
            </a:fld>
            <a:endParaRPr lang="en-US" altLang="ko-K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40" dirty="0"/>
              <a:t>Continuous</a:t>
            </a:r>
            <a:r>
              <a:rPr spc="-120" dirty="0"/>
              <a:t> </a:t>
            </a:r>
            <a:r>
              <a:rPr spc="-270" dirty="0"/>
              <a:t>uniform</a:t>
            </a:r>
            <a:r>
              <a:rPr spc="-114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403" y="1201324"/>
            <a:ext cx="11564406" cy="614314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730FA-FCE7-6C2A-68EE-E21386A135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45</a:t>
            </a:fld>
            <a:endParaRPr lang="en-US" altLang="ko-K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40" dirty="0"/>
              <a:t> </a:t>
            </a:r>
            <a:r>
              <a:rPr spc="-254" dirty="0"/>
              <a:t>still</a:t>
            </a:r>
            <a:r>
              <a:rPr spc="-140" dirty="0"/>
              <a:t> </a:t>
            </a:r>
            <a:r>
              <a:rPr spc="-1145" dirty="0"/>
              <a:t>=</a:t>
            </a:r>
            <a:r>
              <a:rPr spc="-140" dirty="0"/>
              <a:t> </a:t>
            </a:r>
            <a:r>
              <a:rPr spc="-30" dirty="0"/>
              <a:t>area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19423" y="1105802"/>
            <a:ext cx="451612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31546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(4</a:t>
            </a:r>
            <a:r>
              <a:rPr sz="3100" spc="1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wait</a:t>
            </a:r>
            <a:r>
              <a:rPr sz="3100" spc="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time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7)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105" dirty="0">
                <a:solidFill>
                  <a:srgbClr val="04182D"/>
                </a:solidFill>
                <a:latin typeface="Cambria"/>
                <a:cs typeface="Cambria"/>
              </a:rPr>
              <a:t>?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320" y="2018069"/>
            <a:ext cx="10834023" cy="532038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45C7F-91AC-EF3E-CB80-B5C76C7454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46</a:t>
            </a:fld>
            <a:endParaRPr lang="en-US" altLang="ko-K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40" dirty="0"/>
              <a:t> </a:t>
            </a:r>
            <a:r>
              <a:rPr spc="-254" dirty="0"/>
              <a:t>still</a:t>
            </a:r>
            <a:r>
              <a:rPr spc="-140" dirty="0"/>
              <a:t> </a:t>
            </a:r>
            <a:r>
              <a:rPr spc="-1145" dirty="0"/>
              <a:t>=</a:t>
            </a:r>
            <a:r>
              <a:rPr spc="-140" dirty="0"/>
              <a:t> </a:t>
            </a:r>
            <a:r>
              <a:rPr spc="-30" dirty="0"/>
              <a:t>area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19423" y="1105802"/>
            <a:ext cx="451612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31546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(4</a:t>
            </a:r>
            <a:r>
              <a:rPr sz="3100" spc="1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wait</a:t>
            </a:r>
            <a:r>
              <a:rPr sz="3100" spc="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time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7)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105" dirty="0">
                <a:solidFill>
                  <a:srgbClr val="04182D"/>
                </a:solidFill>
                <a:latin typeface="Cambria"/>
                <a:cs typeface="Cambria"/>
              </a:rPr>
              <a:t>?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320" y="2018069"/>
            <a:ext cx="10834023" cy="532038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D3689F1-53C1-19F4-7B73-388BD174DD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47</a:t>
            </a:fld>
            <a:endParaRPr lang="en-US" altLang="ko-K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40" dirty="0"/>
              <a:t> </a:t>
            </a:r>
            <a:r>
              <a:rPr spc="-254" dirty="0"/>
              <a:t>still</a:t>
            </a:r>
            <a:r>
              <a:rPr spc="-140" dirty="0"/>
              <a:t> </a:t>
            </a:r>
            <a:r>
              <a:rPr spc="-1145" dirty="0"/>
              <a:t>=</a:t>
            </a:r>
            <a:r>
              <a:rPr spc="-140" dirty="0"/>
              <a:t> </a:t>
            </a:r>
            <a:r>
              <a:rPr spc="-30" dirty="0"/>
              <a:t>area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58255" y="1105802"/>
            <a:ext cx="703453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(4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wait</a:t>
            </a:r>
            <a:r>
              <a:rPr sz="3100" spc="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time</a:t>
            </a:r>
            <a:r>
              <a:rPr sz="3100" spc="1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2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7)</a:t>
            </a:r>
            <a:r>
              <a:rPr sz="3100" spc="12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3</a:t>
            </a:r>
            <a:r>
              <a:rPr sz="3100" spc="-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spc="-45" dirty="0">
                <a:solidFill>
                  <a:srgbClr val="04182D"/>
                </a:solidFill>
                <a:latin typeface="Cambria"/>
                <a:cs typeface="Cambria"/>
              </a:rPr>
              <a:t> 1/12</a:t>
            </a:r>
            <a:r>
              <a:rPr sz="3100" spc="1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2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60" dirty="0">
                <a:solidFill>
                  <a:srgbClr val="04182D"/>
                </a:solidFill>
                <a:latin typeface="Cambria"/>
                <a:cs typeface="Cambria"/>
              </a:rPr>
              <a:t>3/12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320" y="2018069"/>
            <a:ext cx="10834023" cy="532038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C8A5B8D-61BB-C2BC-3751-37A6B3DB0B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48</a:t>
            </a:fld>
            <a:endParaRPr lang="en-US" altLang="ko-K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776541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75" dirty="0"/>
              <a:t>Waiting</a:t>
            </a:r>
            <a:r>
              <a:rPr spc="-150" dirty="0"/>
              <a:t> </a:t>
            </a:r>
            <a:r>
              <a:rPr spc="-260" dirty="0"/>
              <a:t>seven</a:t>
            </a:r>
            <a:r>
              <a:rPr spc="-150" dirty="0"/>
              <a:t> </a:t>
            </a:r>
            <a:r>
              <a:rPr spc="-280" dirty="0"/>
              <a:t>minutes</a:t>
            </a:r>
            <a:r>
              <a:rPr spc="-150" dirty="0"/>
              <a:t> </a:t>
            </a:r>
            <a:r>
              <a:rPr spc="-204" dirty="0"/>
              <a:t>or</a:t>
            </a:r>
            <a:r>
              <a:rPr spc="-145" dirty="0"/>
              <a:t> </a:t>
            </a:r>
            <a:r>
              <a:rPr spc="-130" dirty="0"/>
              <a:t>less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2773" y="1105802"/>
            <a:ext cx="3789679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589654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(wait</a:t>
            </a:r>
            <a:r>
              <a:rPr sz="3100" spc="7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time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7)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105" dirty="0">
                <a:solidFill>
                  <a:srgbClr val="04182D"/>
                </a:solidFill>
                <a:latin typeface="Cambria"/>
                <a:cs typeface="Cambria"/>
              </a:rPr>
              <a:t>?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2537" y="2108851"/>
            <a:ext cx="340487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(wait</a:t>
            </a:r>
            <a:r>
              <a:rPr sz="3100" spc="7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time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7)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8077" y="3214252"/>
            <a:ext cx="581660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574415" algn="l"/>
                <a:tab pos="4128135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(wait</a:t>
            </a:r>
            <a:r>
              <a:rPr sz="3100" spc="7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time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7)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-37" baseline="-40322" dirty="0">
                <a:solidFill>
                  <a:srgbClr val="04182D"/>
                </a:solidFill>
                <a:latin typeface="Cambria"/>
                <a:cs typeface="Cambria"/>
              </a:rPr>
              <a:t>12</a:t>
            </a:r>
            <a:r>
              <a:rPr sz="4650" baseline="-40322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55" dirty="0">
                <a:solidFill>
                  <a:srgbClr val="04182D"/>
                </a:solidFill>
                <a:latin typeface="Cambria"/>
                <a:cs typeface="Cambria"/>
              </a:rPr>
              <a:t>58.33%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6069" y="4318011"/>
            <a:ext cx="10655886" cy="33224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311244" y="2374966"/>
            <a:ext cx="42164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35" dirty="0">
                <a:solidFill>
                  <a:srgbClr val="04182D"/>
                </a:solidFill>
                <a:latin typeface="Cambria"/>
                <a:cs typeface="Cambria"/>
              </a:rPr>
              <a:t>12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88844" y="2395041"/>
            <a:ext cx="880744" cy="20955"/>
          </a:xfrm>
          <a:custGeom>
            <a:avLst/>
            <a:gdLst/>
            <a:ahLst/>
            <a:cxnLst/>
            <a:rect l="l" t="t" r="r" b="b"/>
            <a:pathLst>
              <a:path w="880745" h="20955">
                <a:moveTo>
                  <a:pt x="880237" y="0"/>
                </a:moveTo>
                <a:lnTo>
                  <a:pt x="0" y="0"/>
                </a:lnTo>
                <a:lnTo>
                  <a:pt x="0" y="20472"/>
                </a:lnTo>
                <a:lnTo>
                  <a:pt x="880237" y="20472"/>
                </a:lnTo>
                <a:lnTo>
                  <a:pt x="880237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69117" y="1842736"/>
            <a:ext cx="90551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7</a:t>
            </a:r>
            <a:r>
              <a:rPr sz="3100" spc="-7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−</a:t>
            </a:r>
            <a:r>
              <a:rPr sz="3100" spc="-7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100" dirty="0">
                <a:solidFill>
                  <a:srgbClr val="04182D"/>
                </a:solidFill>
                <a:latin typeface="Cambria"/>
                <a:cs typeface="Cambria"/>
              </a:rPr>
              <a:t>0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33790" y="3520909"/>
            <a:ext cx="409575" cy="20955"/>
          </a:xfrm>
          <a:custGeom>
            <a:avLst/>
            <a:gdLst/>
            <a:ahLst/>
            <a:cxnLst/>
            <a:rect l="l" t="t" r="r" b="b"/>
            <a:pathLst>
              <a:path w="409575" h="20954">
                <a:moveTo>
                  <a:pt x="409409" y="0"/>
                </a:moveTo>
                <a:lnTo>
                  <a:pt x="0" y="0"/>
                </a:lnTo>
                <a:lnTo>
                  <a:pt x="0" y="20472"/>
                </a:lnTo>
                <a:lnTo>
                  <a:pt x="409409" y="20472"/>
                </a:lnTo>
                <a:lnTo>
                  <a:pt x="409409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28891" y="2948137"/>
            <a:ext cx="224154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05" dirty="0">
                <a:solidFill>
                  <a:srgbClr val="04182D"/>
                </a:solidFill>
                <a:latin typeface="Cambria"/>
                <a:cs typeface="Cambria"/>
              </a:rPr>
              <a:t>7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635C653-D059-551D-7D50-4D34DAC0D8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49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4995545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15" dirty="0"/>
              <a:t>Afternoon</a:t>
            </a:r>
            <a:r>
              <a:rPr spc="-90" dirty="0"/>
              <a:t> </a:t>
            </a:r>
            <a:r>
              <a:rPr spc="-190" dirty="0"/>
              <a:t>meeting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756" y="1246115"/>
            <a:ext cx="11318398" cy="39493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10788" y="5773051"/>
            <a:ext cx="373316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194560" algn="l"/>
                <a:tab pos="255016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2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(Brian)</a:t>
            </a:r>
            <a:r>
              <a:rPr sz="3100" spc="3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-75" baseline="-37634" dirty="0">
                <a:solidFill>
                  <a:srgbClr val="04182D"/>
                </a:solidFill>
                <a:latin typeface="Cambria"/>
                <a:cs typeface="Cambria"/>
              </a:rPr>
              <a:t>4</a:t>
            </a:r>
            <a:r>
              <a:rPr sz="4650" baseline="-37634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75" dirty="0">
                <a:solidFill>
                  <a:srgbClr val="04182D"/>
                </a:solidFill>
                <a:latin typeface="Cambria"/>
                <a:cs typeface="Cambria"/>
              </a:rPr>
              <a:t>25%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759" y="6959934"/>
            <a:ext cx="102352" cy="1023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7056" y="6783470"/>
            <a:ext cx="4283075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b="1" spc="-60" dirty="0">
                <a:solidFill>
                  <a:srgbClr val="04182D"/>
                </a:solidFill>
                <a:latin typeface="Tahoma"/>
                <a:cs typeface="Tahoma"/>
              </a:rPr>
              <a:t>Sampling</a:t>
            </a:r>
            <a:r>
              <a:rPr sz="2550" b="1" spc="-12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130" dirty="0">
                <a:solidFill>
                  <a:srgbClr val="04182D"/>
                </a:solidFill>
                <a:latin typeface="Tahoma"/>
                <a:cs typeface="Tahoma"/>
              </a:rPr>
              <a:t>with</a:t>
            </a:r>
            <a:r>
              <a:rPr sz="2550" b="1" spc="-5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550" b="1" spc="-50" dirty="0">
                <a:solidFill>
                  <a:srgbClr val="04182D"/>
                </a:solidFill>
                <a:latin typeface="Tahoma"/>
                <a:cs typeface="Tahoma"/>
              </a:rPr>
              <a:t>replacement</a:t>
            </a:r>
            <a:endParaRPr sz="25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06270" y="6059246"/>
            <a:ext cx="205104" cy="20955"/>
          </a:xfrm>
          <a:custGeom>
            <a:avLst/>
            <a:gdLst/>
            <a:ahLst/>
            <a:cxnLst/>
            <a:rect l="l" t="t" r="r" b="b"/>
            <a:pathLst>
              <a:path w="205104" h="20954">
                <a:moveTo>
                  <a:pt x="204698" y="0"/>
                </a:moveTo>
                <a:lnTo>
                  <a:pt x="0" y="0"/>
                </a:lnTo>
                <a:lnTo>
                  <a:pt x="0" y="20472"/>
                </a:lnTo>
                <a:lnTo>
                  <a:pt x="204698" y="20472"/>
                </a:lnTo>
                <a:lnTo>
                  <a:pt x="204698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92935" y="5506936"/>
            <a:ext cx="224154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05" dirty="0">
                <a:solidFill>
                  <a:srgbClr val="04182D"/>
                </a:solidFill>
                <a:latin typeface="Cambria"/>
                <a:cs typeface="Cambria"/>
              </a:rPr>
              <a:t>1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683A083-B135-2302-6C5F-CA6C44929E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en-US" altLang="ko-K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25" dirty="0"/>
              <a:t>T</a:t>
            </a:r>
            <a:r>
              <a:rPr spc="-270" dirty="0"/>
              <a:t>ot</a:t>
            </a:r>
            <a:r>
              <a:rPr spc="-185" dirty="0"/>
              <a:t>a</a:t>
            </a:r>
            <a:r>
              <a:rPr spc="-100" dirty="0"/>
              <a:t>l</a:t>
            </a:r>
            <a:r>
              <a:rPr spc="-165" dirty="0"/>
              <a:t> </a:t>
            </a:r>
            <a:r>
              <a:rPr spc="-100" dirty="0"/>
              <a:t>area</a:t>
            </a:r>
            <a:r>
              <a:rPr spc="-200" dirty="0"/>
              <a:t> </a:t>
            </a:r>
            <a:r>
              <a:rPr spc="-1145" dirty="0"/>
              <a:t>=</a:t>
            </a:r>
            <a:r>
              <a:rPr spc="-165" dirty="0"/>
              <a:t> </a:t>
            </a:r>
            <a:r>
              <a:rPr spc="-1195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20269" y="1105802"/>
            <a:ext cx="471424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513580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(0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2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wait</a:t>
            </a:r>
            <a:r>
              <a:rPr sz="3100" spc="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time</a:t>
            </a:r>
            <a:r>
              <a:rPr sz="3100" spc="12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12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12)</a:t>
            </a:r>
            <a:r>
              <a:rPr sz="3100" spc="12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105" dirty="0">
                <a:solidFill>
                  <a:srgbClr val="04182D"/>
                </a:solidFill>
                <a:latin typeface="Cambria"/>
                <a:cs typeface="Cambria"/>
              </a:rPr>
              <a:t>?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320" y="2018069"/>
            <a:ext cx="10834023" cy="546637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73E681F-0267-3F6F-4156-049EB8B84C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50</a:t>
            </a:fld>
            <a:endParaRPr lang="en-US" altLang="ko-KR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25" dirty="0"/>
              <a:t>T</a:t>
            </a:r>
            <a:r>
              <a:rPr spc="-270" dirty="0"/>
              <a:t>ot</a:t>
            </a:r>
            <a:r>
              <a:rPr spc="-185" dirty="0"/>
              <a:t>a</a:t>
            </a:r>
            <a:r>
              <a:rPr spc="-100" dirty="0"/>
              <a:t>l</a:t>
            </a:r>
            <a:r>
              <a:rPr spc="-165" dirty="0"/>
              <a:t> </a:t>
            </a:r>
            <a:r>
              <a:rPr spc="-100" dirty="0"/>
              <a:t>area</a:t>
            </a:r>
            <a:r>
              <a:rPr spc="-200" dirty="0"/>
              <a:t> </a:t>
            </a:r>
            <a:r>
              <a:rPr spc="-1145" dirty="0"/>
              <a:t>=</a:t>
            </a:r>
            <a:r>
              <a:rPr spc="-165" dirty="0"/>
              <a:t> </a:t>
            </a:r>
            <a:r>
              <a:rPr spc="-1195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9930" y="1105802"/>
            <a:ext cx="667194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(0</a:t>
            </a:r>
            <a:r>
              <a:rPr sz="3100" spc="1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outcome</a:t>
            </a:r>
            <a:r>
              <a:rPr sz="3100" spc="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≤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12)</a:t>
            </a:r>
            <a:r>
              <a:rPr sz="3100" spc="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145" dirty="0">
                <a:solidFill>
                  <a:srgbClr val="04182D"/>
                </a:solidFill>
                <a:latin typeface="Cambria"/>
                <a:cs typeface="Cambria"/>
              </a:rPr>
              <a:t>12</a:t>
            </a:r>
            <a:r>
              <a:rPr sz="3100" spc="-3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×</a:t>
            </a:r>
            <a:r>
              <a:rPr sz="3100" spc="-6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04182D"/>
                </a:solidFill>
                <a:latin typeface="Cambria"/>
                <a:cs typeface="Cambria"/>
              </a:rPr>
              <a:t>1/12</a:t>
            </a:r>
            <a:r>
              <a:rPr sz="3100" spc="9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9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50" dirty="0">
                <a:solidFill>
                  <a:srgbClr val="04182D"/>
                </a:solidFill>
                <a:latin typeface="Cambria"/>
                <a:cs typeface="Cambria"/>
              </a:rPr>
              <a:t>1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320" y="2018069"/>
            <a:ext cx="10834023" cy="546637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997A10-B883-477A-8CA3-7B8F267771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51</a:t>
            </a:fld>
            <a:endParaRPr lang="en-US" altLang="ko-K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45" dirty="0"/>
              <a:t> </a:t>
            </a:r>
            <a:r>
              <a:rPr spc="-90" dirty="0"/>
              <a:t>of</a:t>
            </a:r>
            <a:r>
              <a:rPr spc="-145" dirty="0"/>
              <a:t> </a:t>
            </a:r>
            <a:r>
              <a:rPr spc="-254" dirty="0"/>
              <a:t>waiting</a:t>
            </a:r>
            <a:r>
              <a:rPr spc="-145" dirty="0"/>
              <a:t> </a:t>
            </a:r>
            <a:r>
              <a:rPr spc="-240" dirty="0"/>
              <a:t>more</a:t>
            </a:r>
            <a:r>
              <a:rPr spc="-140" dirty="0"/>
              <a:t> </a:t>
            </a:r>
            <a:r>
              <a:rPr spc="-225" dirty="0"/>
              <a:t>than</a:t>
            </a:r>
            <a:r>
              <a:rPr spc="-145" dirty="0"/>
              <a:t> </a:t>
            </a:r>
            <a:r>
              <a:rPr spc="-260" dirty="0"/>
              <a:t>seven</a:t>
            </a:r>
            <a:r>
              <a:rPr spc="-145" dirty="0"/>
              <a:t> </a:t>
            </a:r>
            <a:r>
              <a:rPr spc="-290" dirty="0"/>
              <a:t>minutes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20683" y="1290035"/>
            <a:ext cx="466598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4243705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(wait</a:t>
            </a:r>
            <a:r>
              <a:rPr sz="3100" spc="4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time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≥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7)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4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1</a:t>
            </a:r>
            <a:r>
              <a:rPr sz="3100" spc="-2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−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-112" baseline="-37634" dirty="0">
                <a:solidFill>
                  <a:srgbClr val="04182D"/>
                </a:solidFill>
                <a:latin typeface="Cambria"/>
                <a:cs typeface="Cambria"/>
              </a:rPr>
              <a:t>12</a:t>
            </a:r>
            <a:endParaRPr sz="4650" baseline="-37634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8077" y="2395436"/>
            <a:ext cx="581660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3574415" algn="l"/>
                <a:tab pos="4128135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32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(wait</a:t>
            </a:r>
            <a:r>
              <a:rPr sz="3100" spc="7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time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≥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7)</a:t>
            </a:r>
            <a:r>
              <a:rPr sz="3100" spc="165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-37" baseline="-40322" dirty="0">
                <a:solidFill>
                  <a:srgbClr val="04182D"/>
                </a:solidFill>
                <a:latin typeface="Cambria"/>
                <a:cs typeface="Cambria"/>
              </a:rPr>
              <a:t>12</a:t>
            </a:r>
            <a:r>
              <a:rPr sz="4650" baseline="-40322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18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55" dirty="0">
                <a:solidFill>
                  <a:srgbClr val="04182D"/>
                </a:solidFill>
                <a:latin typeface="Cambria"/>
                <a:cs typeface="Cambria"/>
              </a:rPr>
              <a:t>41.67%</a:t>
            </a:r>
            <a:endParaRPr sz="31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6069" y="3499238"/>
            <a:ext cx="10655886" cy="332413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662021" y="1576222"/>
            <a:ext cx="389255" cy="20955"/>
          </a:xfrm>
          <a:custGeom>
            <a:avLst/>
            <a:gdLst/>
            <a:ahLst/>
            <a:cxnLst/>
            <a:rect l="l" t="t" r="r" b="b"/>
            <a:pathLst>
              <a:path w="389254" h="20955">
                <a:moveTo>
                  <a:pt x="388937" y="0"/>
                </a:moveTo>
                <a:lnTo>
                  <a:pt x="0" y="0"/>
                </a:lnTo>
                <a:lnTo>
                  <a:pt x="0" y="20472"/>
                </a:lnTo>
                <a:lnTo>
                  <a:pt x="388937" y="20472"/>
                </a:lnTo>
                <a:lnTo>
                  <a:pt x="388937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50717" y="1023920"/>
            <a:ext cx="224154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05" dirty="0">
                <a:solidFill>
                  <a:srgbClr val="04182D"/>
                </a:solidFill>
                <a:latin typeface="Cambria"/>
                <a:cs typeface="Cambria"/>
              </a:rPr>
              <a:t>7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33790" y="2702102"/>
            <a:ext cx="409575" cy="20955"/>
          </a:xfrm>
          <a:custGeom>
            <a:avLst/>
            <a:gdLst/>
            <a:ahLst/>
            <a:cxnLst/>
            <a:rect l="l" t="t" r="r" b="b"/>
            <a:pathLst>
              <a:path w="409575" h="20955">
                <a:moveTo>
                  <a:pt x="409409" y="0"/>
                </a:moveTo>
                <a:lnTo>
                  <a:pt x="0" y="0"/>
                </a:lnTo>
                <a:lnTo>
                  <a:pt x="0" y="20459"/>
                </a:lnTo>
                <a:lnTo>
                  <a:pt x="409409" y="20459"/>
                </a:lnTo>
                <a:lnTo>
                  <a:pt x="409409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28891" y="2129321"/>
            <a:ext cx="224154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05" dirty="0">
                <a:solidFill>
                  <a:srgbClr val="04182D"/>
                </a:solidFill>
                <a:latin typeface="Cambria"/>
                <a:cs typeface="Cambria"/>
              </a:rPr>
              <a:t>5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8A1FF4B-C9B3-6E77-F105-B66B61E573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52</a:t>
            </a:fld>
            <a:endParaRPr lang="en-US" altLang="ko-K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15" dirty="0"/>
              <a:t>Bimodal</a:t>
            </a:r>
            <a:r>
              <a:rPr spc="-130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9025" y="1316997"/>
            <a:ext cx="9613441" cy="624169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26C326-641D-04BF-B671-8910BC5125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53</a:t>
            </a:fld>
            <a:endParaRPr lang="en-US" altLang="ko-K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The</a:t>
            </a:r>
            <a:r>
              <a:rPr spc="-145" dirty="0"/>
              <a:t> </a:t>
            </a:r>
            <a:r>
              <a:rPr spc="-225" dirty="0"/>
              <a:t>normal</a:t>
            </a:r>
            <a:r>
              <a:rPr spc="-140" dirty="0"/>
              <a:t> </a:t>
            </a:r>
            <a:r>
              <a:rPr spc="-270" dirty="0"/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9025" y="1316997"/>
            <a:ext cx="9613441" cy="624169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25A71-6979-A887-4287-9457AF3E8E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54</a:t>
            </a:fld>
            <a:endParaRPr lang="en-US" altLang="ko-K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25" dirty="0"/>
              <a:t>T</a:t>
            </a:r>
            <a:r>
              <a:rPr spc="-270" dirty="0"/>
              <a:t>ot</a:t>
            </a:r>
            <a:r>
              <a:rPr spc="-185" dirty="0"/>
              <a:t>a</a:t>
            </a:r>
            <a:r>
              <a:rPr spc="-100" dirty="0"/>
              <a:t>l</a:t>
            </a:r>
            <a:r>
              <a:rPr spc="-165" dirty="0"/>
              <a:t> </a:t>
            </a:r>
            <a:r>
              <a:rPr spc="-100" dirty="0"/>
              <a:t>area</a:t>
            </a:r>
            <a:r>
              <a:rPr spc="-195" dirty="0"/>
              <a:t> </a:t>
            </a:r>
            <a:r>
              <a:rPr spc="-254" dirty="0"/>
              <a:t>still</a:t>
            </a:r>
            <a:r>
              <a:rPr spc="-165" dirty="0"/>
              <a:t> </a:t>
            </a:r>
            <a:r>
              <a:rPr spc="-1145" dirty="0"/>
              <a:t>=</a:t>
            </a:r>
            <a:r>
              <a:rPr spc="-165" dirty="0"/>
              <a:t> </a:t>
            </a:r>
            <a:r>
              <a:rPr spc="-1195"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906" y="1274924"/>
            <a:ext cx="6912144" cy="44931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6129" y="1274924"/>
            <a:ext cx="6912144" cy="449313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5B3BB31-2F09-D31B-2D92-CE383E1530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55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-70437"/>
            <a:ext cx="14379575" cy="2157095"/>
          </a:xfrm>
          <a:prstGeom prst="rect">
            <a:avLst/>
          </a:prstGeom>
        </p:spPr>
        <p:txBody>
          <a:bodyPr vert="horz" wrap="square" lIns="0" tIns="358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pc="-320" dirty="0"/>
              <a:t>Independent</a:t>
            </a:r>
            <a:r>
              <a:rPr spc="-155" dirty="0"/>
              <a:t> </a:t>
            </a:r>
            <a:r>
              <a:rPr spc="-80" dirty="0"/>
              <a:t>probability</a:t>
            </a:r>
          </a:p>
          <a:p>
            <a:pPr marL="12700" marR="5080">
              <a:lnSpc>
                <a:spcPct val="121600"/>
              </a:lnSpc>
              <a:spcBef>
                <a:spcPts val="919"/>
              </a:spcBef>
            </a:pPr>
            <a:r>
              <a:rPr sz="2650" b="0" i="1" dirty="0">
                <a:latin typeface="Tahoma"/>
                <a:cs typeface="Tahoma"/>
              </a:rPr>
              <a:t>Two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events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65" dirty="0">
                <a:latin typeface="Tahoma"/>
                <a:cs typeface="Tahoma"/>
              </a:rPr>
              <a:t>are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i="1" spc="-145" dirty="0">
                <a:latin typeface="Tahoma"/>
                <a:cs typeface="Tahoma"/>
              </a:rPr>
              <a:t>independent</a:t>
            </a:r>
            <a:r>
              <a:rPr sz="2650" i="1" dirty="0">
                <a:latin typeface="Tahoma"/>
                <a:cs typeface="Tahoma"/>
              </a:rPr>
              <a:t> </a:t>
            </a:r>
            <a:r>
              <a:rPr sz="2650" b="0" i="1" spc="65" dirty="0">
                <a:latin typeface="Tahoma"/>
                <a:cs typeface="Tahoma"/>
              </a:rPr>
              <a:t>if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70" dirty="0">
                <a:latin typeface="Tahoma"/>
                <a:cs typeface="Tahoma"/>
              </a:rPr>
              <a:t>probability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second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event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i="1" spc="-114" dirty="0">
                <a:latin typeface="Tahoma"/>
                <a:cs typeface="Tahoma"/>
              </a:rPr>
              <a:t>does</a:t>
            </a:r>
            <a:r>
              <a:rPr sz="2650" i="1" spc="10" dirty="0">
                <a:latin typeface="Tahoma"/>
                <a:cs typeface="Tahoma"/>
              </a:rPr>
              <a:t> </a:t>
            </a:r>
            <a:r>
              <a:rPr sz="2650" i="1" spc="-155" dirty="0">
                <a:latin typeface="Tahoma"/>
                <a:cs typeface="Tahoma"/>
              </a:rPr>
              <a:t>not</a:t>
            </a:r>
            <a:r>
              <a:rPr sz="2650" i="1" dirty="0">
                <a:latin typeface="Tahoma"/>
                <a:cs typeface="Tahoma"/>
              </a:rPr>
              <a:t> </a:t>
            </a:r>
            <a:r>
              <a:rPr sz="2650" b="0" i="1" spc="100" dirty="0">
                <a:latin typeface="Tahoma"/>
                <a:cs typeface="Tahoma"/>
              </a:rPr>
              <a:t>change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100" dirty="0">
                <a:latin typeface="Tahoma"/>
                <a:cs typeface="Tahoma"/>
              </a:rPr>
              <a:t>based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-25" dirty="0">
                <a:latin typeface="Tahoma"/>
                <a:cs typeface="Tahoma"/>
              </a:rPr>
              <a:t>on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50" dirty="0">
                <a:latin typeface="Tahoma"/>
                <a:cs typeface="Tahoma"/>
              </a:rPr>
              <a:t> </a:t>
            </a:r>
            <a:r>
              <a:rPr sz="2650" b="0" i="1" spc="65" dirty="0">
                <a:latin typeface="Tahoma"/>
                <a:cs typeface="Tahoma"/>
              </a:rPr>
              <a:t>outcome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80" dirty="0">
                <a:latin typeface="Tahoma"/>
                <a:cs typeface="Tahoma"/>
              </a:rPr>
              <a:t>of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50" dirty="0">
                <a:latin typeface="Tahoma"/>
                <a:cs typeface="Tahoma"/>
              </a:rPr>
              <a:t>the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dirty="0">
                <a:latin typeface="Tahoma"/>
                <a:cs typeface="Tahoma"/>
              </a:rPr>
              <a:t>first</a:t>
            </a:r>
            <a:r>
              <a:rPr sz="2650" b="0" i="1" spc="-45" dirty="0">
                <a:latin typeface="Tahoma"/>
                <a:cs typeface="Tahoma"/>
              </a:rPr>
              <a:t> </a:t>
            </a:r>
            <a:r>
              <a:rPr sz="2650" b="0" i="1" spc="-10" dirty="0">
                <a:latin typeface="Tahoma"/>
                <a:cs typeface="Tahoma"/>
              </a:rPr>
              <a:t>event.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F6B55-4ED7-976A-72C9-482DEE11CB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589" y="273885"/>
            <a:ext cx="4718050" cy="713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Online</a:t>
            </a:r>
            <a:r>
              <a:rPr spc="-130" dirty="0"/>
              <a:t> </a:t>
            </a:r>
            <a:r>
              <a:rPr spc="-225" dirty="0"/>
              <a:t>retail</a:t>
            </a:r>
            <a:r>
              <a:rPr spc="-130" dirty="0"/>
              <a:t> </a:t>
            </a:r>
            <a:r>
              <a:rPr spc="-145" dirty="0"/>
              <a:t>sales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1289" y="1166812"/>
          <a:ext cx="14469742" cy="355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0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392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Order</a:t>
                      </a:r>
                      <a:r>
                        <a:rPr sz="2550" b="1" spc="-18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Number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Product</a:t>
                      </a:r>
                      <a:r>
                        <a:rPr sz="2550" b="1" spc="-13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Type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Net</a:t>
                      </a:r>
                      <a:r>
                        <a:rPr sz="2550" b="1" spc="-18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Quantity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Gross</a:t>
                      </a:r>
                      <a:r>
                        <a:rPr sz="2550" b="1" spc="-15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Sales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Discounts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Returns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Net</a:t>
                      </a:r>
                      <a:r>
                        <a:rPr sz="2550" b="1" spc="-18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Sales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6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200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Basket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3744.0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316.80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7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0.00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3427.20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201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Basket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3825.0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201.60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2550" spc="4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288.0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3335.40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202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Basket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3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8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3035.0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63.25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7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0.00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2971.75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7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203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Art</a:t>
                      </a:r>
                      <a:r>
                        <a:rPr sz="2550" spc="-9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&amp;</a:t>
                      </a:r>
                      <a:r>
                        <a:rPr sz="2550" spc="-8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spc="7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Sculpture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2696.8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44.16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7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0.00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2652.64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9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204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Basket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3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5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2695.0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52.50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110.00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2532.50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5351" y="4831012"/>
            <a:ext cx="2906795" cy="25383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5663" y="7499933"/>
            <a:ext cx="7179309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550" spc="-472" baseline="26143" dirty="0">
                <a:solidFill>
                  <a:srgbClr val="04182D"/>
                </a:solidFill>
                <a:latin typeface="Tahoma"/>
                <a:cs typeface="Tahoma"/>
              </a:rPr>
              <a:t>1</a:t>
            </a:r>
            <a:r>
              <a:rPr sz="2550" spc="179" baseline="26143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</a:rPr>
              <a:t>Image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45" dirty="0">
                <a:solidFill>
                  <a:srgbClr val="04182D"/>
                </a:solidFill>
                <a:latin typeface="Tahoma"/>
                <a:cs typeface="Tahoma"/>
              </a:rPr>
              <a:t>credit:</a:t>
            </a:r>
            <a:r>
              <a:rPr sz="2250" spc="-4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2250" spc="55" dirty="0">
                <a:solidFill>
                  <a:srgbClr val="04182D"/>
                </a:solidFill>
                <a:latin typeface="Tahoma"/>
                <a:cs typeface="Tahoma"/>
                <a:hlinkClick r:id="rId3"/>
              </a:rPr>
              <a:t>https://unsplash.com/@rodriguezedm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18AE01-03AB-B61A-4DF6-89526DD2B8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en-US" altLang="ko-K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60" dirty="0"/>
              <a:t> </a:t>
            </a:r>
            <a:r>
              <a:rPr spc="-135" dirty="0"/>
              <a:t>an</a:t>
            </a:r>
            <a:r>
              <a:rPr spc="-160" dirty="0"/>
              <a:t> </a:t>
            </a:r>
            <a:r>
              <a:rPr spc="-235" dirty="0"/>
              <a:t>order</a:t>
            </a:r>
            <a:r>
              <a:rPr spc="-160" dirty="0"/>
              <a:t> </a:t>
            </a:r>
            <a:r>
              <a:rPr spc="-215" dirty="0"/>
              <a:t>for</a:t>
            </a:r>
            <a:r>
              <a:rPr spc="-160" dirty="0"/>
              <a:t> </a:t>
            </a:r>
            <a:r>
              <a:rPr spc="50" dirty="0"/>
              <a:t>a</a:t>
            </a:r>
            <a:r>
              <a:rPr spc="-160" dirty="0"/>
              <a:t> </a:t>
            </a:r>
            <a:r>
              <a:rPr spc="-265" dirty="0"/>
              <a:t>jewelry</a:t>
            </a:r>
            <a:r>
              <a:rPr spc="-160" dirty="0"/>
              <a:t> </a:t>
            </a:r>
            <a:r>
              <a:rPr spc="-110" dirty="0"/>
              <a:t>product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1289" y="1166806"/>
          <a:ext cx="4810759" cy="474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Product</a:t>
                      </a:r>
                      <a:r>
                        <a:rPr sz="2550" b="1" spc="-13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Type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Order</a:t>
                      </a:r>
                      <a:r>
                        <a:rPr sz="2550" b="1" spc="-18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Count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EFE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Basket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551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Art</a:t>
                      </a:r>
                      <a:r>
                        <a:rPr sz="2550" spc="-9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&amp;</a:t>
                      </a:r>
                      <a:r>
                        <a:rPr sz="2550" spc="-8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spc="7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Sculpture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337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Jewelry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210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0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Kitchen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9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161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13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Home</a:t>
                      </a:r>
                      <a:r>
                        <a:rPr sz="2550" spc="-4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550" spc="12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Decor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31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131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...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spc="-25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...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  <a:solidFill>
                      <a:srgbClr val="F6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10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Total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550" b="1" spc="-409" dirty="0">
                          <a:solidFill>
                            <a:srgbClr val="04182D"/>
                          </a:solidFill>
                          <a:latin typeface="Tahoma"/>
                          <a:cs typeface="Tahoma"/>
                        </a:rPr>
                        <a:t>1767</a:t>
                      </a:r>
                      <a:endParaRPr sz="2550">
                        <a:latin typeface="Tahoma"/>
                        <a:cs typeface="Tahoma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E4E1D9"/>
                      </a:solidFill>
                      <a:prstDash val="solid"/>
                    </a:lnL>
                    <a:lnR w="28575">
                      <a:solidFill>
                        <a:srgbClr val="E4E1D9"/>
                      </a:solidFill>
                      <a:prstDash val="solid"/>
                    </a:lnR>
                    <a:lnT w="28575">
                      <a:solidFill>
                        <a:srgbClr val="E4E1D9"/>
                      </a:solidFill>
                      <a:prstDash val="solid"/>
                    </a:lnT>
                    <a:lnB w="28575">
                      <a:solidFill>
                        <a:srgbClr val="E4E1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5E972D-DB3F-04BA-6BB6-DA4E4EB9DF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en-US" altLang="ko-K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4" dirty="0"/>
              <a:t>Probability</a:t>
            </a:r>
            <a:r>
              <a:rPr spc="-160" dirty="0"/>
              <a:t> </a:t>
            </a:r>
            <a:r>
              <a:rPr spc="-90" dirty="0"/>
              <a:t>of</a:t>
            </a:r>
            <a:r>
              <a:rPr spc="-160" dirty="0"/>
              <a:t> </a:t>
            </a:r>
            <a:r>
              <a:rPr spc="-135" dirty="0"/>
              <a:t>an</a:t>
            </a:r>
            <a:r>
              <a:rPr spc="-160" dirty="0"/>
              <a:t> </a:t>
            </a:r>
            <a:r>
              <a:rPr spc="-235" dirty="0"/>
              <a:t>order</a:t>
            </a:r>
            <a:r>
              <a:rPr spc="-160" dirty="0"/>
              <a:t> </a:t>
            </a:r>
            <a:r>
              <a:rPr spc="-215" dirty="0"/>
              <a:t>for</a:t>
            </a:r>
            <a:r>
              <a:rPr spc="-160" dirty="0"/>
              <a:t> </a:t>
            </a:r>
            <a:r>
              <a:rPr spc="50" dirty="0"/>
              <a:t>a</a:t>
            </a:r>
            <a:r>
              <a:rPr spc="-160" dirty="0"/>
              <a:t> </a:t>
            </a:r>
            <a:r>
              <a:rPr spc="-265" dirty="0"/>
              <a:t>jewelry</a:t>
            </a:r>
            <a:r>
              <a:rPr spc="-160" dirty="0"/>
              <a:t> </a:t>
            </a:r>
            <a:r>
              <a:rPr spc="-110" dirty="0"/>
              <a:t>product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71575" y="1330970"/>
            <a:ext cx="250571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25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Jewelry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spc="33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0026" y="2538723"/>
            <a:ext cx="350583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675255" algn="l"/>
              </a:tabLst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25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Jewelry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spc="33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65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	</a:t>
            </a:r>
            <a:r>
              <a:rPr sz="4650" spc="-135" baseline="-40322" dirty="0">
                <a:solidFill>
                  <a:srgbClr val="04182D"/>
                </a:solidFill>
                <a:latin typeface="Cambria"/>
                <a:cs typeface="Cambria"/>
              </a:rPr>
              <a:t>1767</a:t>
            </a:r>
            <a:endParaRPr sz="4650" baseline="-40322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2387" y="3500832"/>
            <a:ext cx="384746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110" dirty="0">
                <a:solidFill>
                  <a:srgbClr val="04182D"/>
                </a:solidFill>
                <a:latin typeface="Georgia"/>
                <a:cs typeface="Georgia"/>
              </a:rPr>
              <a:t>P</a:t>
            </a:r>
            <a:r>
              <a:rPr sz="3100" i="1" spc="-28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Jewelry</a:t>
            </a:r>
            <a:r>
              <a:rPr sz="3100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r>
              <a:rPr sz="3100" spc="27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700" dirty="0">
                <a:solidFill>
                  <a:srgbClr val="04182D"/>
                </a:solidFill>
                <a:latin typeface="Cambria"/>
                <a:cs typeface="Cambria"/>
              </a:rPr>
              <a:t>=</a:t>
            </a:r>
            <a:r>
              <a:rPr sz="3100" spc="270" dirty="0">
                <a:solidFill>
                  <a:srgbClr val="04182D"/>
                </a:solidFill>
                <a:latin typeface="Cambria"/>
                <a:cs typeface="Cambria"/>
              </a:rPr>
              <a:t> </a:t>
            </a:r>
            <a:r>
              <a:rPr sz="3100" spc="-75" dirty="0">
                <a:solidFill>
                  <a:srgbClr val="04182D"/>
                </a:solidFill>
                <a:latin typeface="Cambria"/>
                <a:cs typeface="Cambria"/>
              </a:rPr>
              <a:t>11.88%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11616" y="1597085"/>
            <a:ext cx="452056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spc="50" dirty="0">
                <a:solidFill>
                  <a:srgbClr val="04182D"/>
                </a:solidFill>
                <a:latin typeface="Georgia"/>
                <a:cs typeface="Georgia"/>
              </a:rPr>
              <a:t>Sum</a:t>
            </a:r>
            <a:r>
              <a:rPr sz="3100" spc="5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spc="50" dirty="0">
                <a:solidFill>
                  <a:srgbClr val="04182D"/>
                </a:solidFill>
                <a:latin typeface="Georgia"/>
                <a:cs typeface="Georgia"/>
              </a:rPr>
              <a:t>Total</a:t>
            </a:r>
            <a:r>
              <a:rPr sz="3100" i="1" spc="10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Order</a:t>
            </a:r>
            <a:r>
              <a:rPr sz="3100" i="1" spc="130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i="1" spc="50" dirty="0">
                <a:solidFill>
                  <a:srgbClr val="04182D"/>
                </a:solidFill>
                <a:latin typeface="Georgia"/>
                <a:cs typeface="Georgia"/>
              </a:rPr>
              <a:t>Count</a:t>
            </a:r>
            <a:r>
              <a:rPr sz="3100" spc="50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16636" y="1617166"/>
            <a:ext cx="4504055" cy="20955"/>
          </a:xfrm>
          <a:custGeom>
            <a:avLst/>
            <a:gdLst/>
            <a:ahLst/>
            <a:cxnLst/>
            <a:rect l="l" t="t" r="r" b="b"/>
            <a:pathLst>
              <a:path w="4504055" h="20955">
                <a:moveTo>
                  <a:pt x="4503483" y="0"/>
                </a:moveTo>
                <a:lnTo>
                  <a:pt x="0" y="0"/>
                </a:lnTo>
                <a:lnTo>
                  <a:pt x="0" y="20459"/>
                </a:lnTo>
                <a:lnTo>
                  <a:pt x="4503483" y="20459"/>
                </a:lnTo>
                <a:lnTo>
                  <a:pt x="4503483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36791" y="1064855"/>
            <a:ext cx="4069715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i="1" dirty="0">
                <a:solidFill>
                  <a:srgbClr val="04182D"/>
                </a:solidFill>
                <a:latin typeface="Georgia"/>
                <a:cs typeface="Georgia"/>
              </a:rPr>
              <a:t>Order</a:t>
            </a:r>
            <a:r>
              <a:rPr sz="3100" i="1" spc="125" dirty="0">
                <a:solidFill>
                  <a:srgbClr val="04182D"/>
                </a:solidFill>
                <a:latin typeface="Georgia"/>
                <a:cs typeface="Georgia"/>
              </a:rPr>
              <a:t> </a:t>
            </a:r>
            <a:r>
              <a:rPr sz="3100" i="1" spc="-10" dirty="0">
                <a:solidFill>
                  <a:srgbClr val="04182D"/>
                </a:solidFill>
                <a:latin typeface="Georgia"/>
                <a:cs typeface="Georgia"/>
              </a:rPr>
              <a:t>Count</a:t>
            </a:r>
            <a:r>
              <a:rPr sz="3100" spc="-10" dirty="0">
                <a:solidFill>
                  <a:srgbClr val="04182D"/>
                </a:solidFill>
                <a:latin typeface="Cambria"/>
                <a:cs typeface="Cambria"/>
              </a:rPr>
              <a:t>(</a:t>
            </a:r>
            <a:r>
              <a:rPr sz="3100" i="1" spc="-10" dirty="0">
                <a:solidFill>
                  <a:srgbClr val="04182D"/>
                </a:solidFill>
                <a:latin typeface="Georgia"/>
                <a:cs typeface="Georgia"/>
              </a:rPr>
              <a:t>Jewelry</a:t>
            </a:r>
            <a:r>
              <a:rPr sz="3100" spc="-10" dirty="0">
                <a:solidFill>
                  <a:srgbClr val="04182D"/>
                </a:solidFill>
                <a:latin typeface="Cambria"/>
                <a:cs typeface="Cambria"/>
              </a:rPr>
              <a:t>)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79434" y="2845383"/>
            <a:ext cx="798830" cy="20955"/>
          </a:xfrm>
          <a:custGeom>
            <a:avLst/>
            <a:gdLst/>
            <a:ahLst/>
            <a:cxnLst/>
            <a:rect l="l" t="t" r="r" b="b"/>
            <a:pathLst>
              <a:path w="798829" h="20955">
                <a:moveTo>
                  <a:pt x="798347" y="0"/>
                </a:moveTo>
                <a:lnTo>
                  <a:pt x="0" y="0"/>
                </a:lnTo>
                <a:lnTo>
                  <a:pt x="0" y="20472"/>
                </a:lnTo>
                <a:lnTo>
                  <a:pt x="798347" y="20472"/>
                </a:lnTo>
                <a:lnTo>
                  <a:pt x="798347" y="0"/>
                </a:lnTo>
                <a:close/>
              </a:path>
            </a:pathLst>
          </a:custGeom>
          <a:solidFill>
            <a:srgbClr val="041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61741" y="2272608"/>
            <a:ext cx="619760" cy="501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00" spc="-145" dirty="0">
                <a:solidFill>
                  <a:srgbClr val="04182D"/>
                </a:solidFill>
                <a:latin typeface="Cambria"/>
                <a:cs typeface="Cambria"/>
              </a:rPr>
              <a:t>210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4E47B8A-4DAF-29E3-5174-7802C0811A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182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1269</Words>
  <Application>Microsoft Office PowerPoint</Application>
  <PresentationFormat>사용자 지정</PresentationFormat>
  <Paragraphs>339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맑은 고딕</vt:lpstr>
      <vt:lpstr>Cambria</vt:lpstr>
      <vt:lpstr>Georgia</vt:lpstr>
      <vt:lpstr>Tahoma</vt:lpstr>
      <vt:lpstr>Office Theme</vt:lpstr>
      <vt:lpstr>What are the chances? I N T R O D U C T I O N TO STAT I ST I C S</vt:lpstr>
      <vt:lpstr>Measuring chance</vt:lpstr>
      <vt:lpstr>Assigning salespeople</vt:lpstr>
      <vt:lpstr>Assigning salespeople</vt:lpstr>
      <vt:lpstr>Afternoon meeting</vt:lpstr>
      <vt:lpstr>Independent probability Two events are independent if the probability of the second event does not change based on the outcome of the first event.</vt:lpstr>
      <vt:lpstr>Online retail sales</vt:lpstr>
      <vt:lpstr>Probability of an order for a jewelry product</vt:lpstr>
      <vt:lpstr>Probability of an order for a jewelry product</vt:lpstr>
      <vt:lpstr>Probabilities for all product types</vt:lpstr>
      <vt:lpstr>Conditional probability I N T R O D U C T I O N TO STAT I ST I C S</vt:lpstr>
      <vt:lpstr>Multiple meetings</vt:lpstr>
      <vt:lpstr>Multiple meetings</vt:lpstr>
      <vt:lpstr>Dependent events Probability of the second event is affected by the outcome of the first event</vt:lpstr>
      <vt:lpstr>Dependent events Probability of the second event is affected by the outcome of the first event</vt:lpstr>
      <vt:lpstr>Dependent events Probability of the second event is affected by the outcome of the first event</vt:lpstr>
      <vt:lpstr>Conditional probability</vt:lpstr>
      <vt:lpstr>Venn diagrams</vt:lpstr>
      <vt:lpstr>Kitchen sales over $150</vt:lpstr>
      <vt:lpstr>Kitchen sales over $150</vt:lpstr>
      <vt:lpstr>The order of events matters</vt:lpstr>
      <vt:lpstr>Conditional probability formula</vt:lpstr>
      <vt:lpstr>Discrete distributions I N T R O D U C T I O N TO STAT I ST I C S</vt:lpstr>
      <vt:lpstr>Rolling the dice</vt:lpstr>
      <vt:lpstr>Choosing salespeople</vt:lpstr>
      <vt:lpstr>Probability distribution</vt:lpstr>
      <vt:lpstr>Why are probability distributions important? Help us to quantify risk and inform decision making</vt:lpstr>
      <vt:lpstr>Visualizing a probability distribution</vt:lpstr>
      <vt:lpstr>PowerPoint 프레젠테이션</vt:lpstr>
      <vt:lpstr>PowerPoint 프레젠테이션</vt:lpstr>
      <vt:lpstr>Uneven die</vt:lpstr>
      <vt:lpstr>Visualizing uneven probabilities</vt:lpstr>
      <vt:lpstr>PowerPoint 프레젠테이션</vt:lpstr>
      <vt:lpstr>PowerPoint 프레젠테이션</vt:lpstr>
      <vt:lpstr>Discrete probability distributions</vt:lpstr>
      <vt:lpstr>Sampling from a discrete distribution</vt:lpstr>
      <vt:lpstr>Visualizing a sample</vt:lpstr>
      <vt:lpstr>Sample distribution vs theoretical distribution</vt:lpstr>
      <vt:lpstr>A bigger sample</vt:lpstr>
      <vt:lpstr>An even bigger sample</vt:lpstr>
      <vt:lpstr>Law of large numbers</vt:lpstr>
      <vt:lpstr>Continuous distributions I N T R O D U C T I O N TO STAT I ST I C S</vt:lpstr>
      <vt:lpstr>Waiting for the bus</vt:lpstr>
      <vt:lpstr>Continuous uniform distribution</vt:lpstr>
      <vt:lpstr>Continuous uniform distribution</vt:lpstr>
      <vt:lpstr>Probability still = area</vt:lpstr>
      <vt:lpstr>Probability still = area</vt:lpstr>
      <vt:lpstr>Probability still = area</vt:lpstr>
      <vt:lpstr>Waiting seven minutes or less</vt:lpstr>
      <vt:lpstr>Total area = 1</vt:lpstr>
      <vt:lpstr>Total area = 1</vt:lpstr>
      <vt:lpstr>Probability of waiting more than seven minutes</vt:lpstr>
      <vt:lpstr>Bimodal distribution</vt:lpstr>
      <vt:lpstr>The normal distribution</vt:lpstr>
      <vt:lpstr>Total area still =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Woojin Paik</cp:lastModifiedBy>
  <cp:revision>6</cp:revision>
  <dcterms:created xsi:type="dcterms:W3CDTF">2024-12-28T07:53:47Z</dcterms:created>
  <dcterms:modified xsi:type="dcterms:W3CDTF">2024-12-28T13:29:53Z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2024-12-28T00:00:00Z</vt:filetime>
  </property>
  <property fmtid="{D5CDD505-2E9C-101B-9397-08002B2CF9AE}" pid="5" name="Producer">
    <vt:lpwstr>Skia/PDF m89</vt:lpwstr>
  </property>
</Properties>
</file>